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42"/>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2" r:id="rId26"/>
    <p:sldId id="293" r:id="rId27"/>
    <p:sldId id="279" r:id="rId28"/>
    <p:sldId id="280" r:id="rId29"/>
    <p:sldId id="288" r:id="rId30"/>
    <p:sldId id="289" r:id="rId31"/>
    <p:sldId id="281" r:id="rId32"/>
    <p:sldId id="282" r:id="rId33"/>
    <p:sldId id="283" r:id="rId34"/>
    <p:sldId id="284" r:id="rId35"/>
    <p:sldId id="285" r:id="rId36"/>
    <p:sldId id="286" r:id="rId37"/>
    <p:sldId id="287" r:id="rId38"/>
    <p:sldId id="290" r:id="rId39"/>
    <p:sldId id="291" r:id="rId40"/>
    <p:sldId id="295" r:id="rId41"/>
  </p:sldIdLst>
  <p:sldSz cx="9144000" cy="5143500" type="screen16x9"/>
  <p:notesSz cx="6858000" cy="9144000"/>
  <p:embeddedFontLst>
    <p:embeddedFont>
      <p:font typeface="Trebuchet MS" panose="020B0603020202020204" pitchFamily="34" charset="0"/>
      <p:regular r:id="rId43"/>
      <p:bold r:id="rId44"/>
      <p:italic r:id="rId45"/>
      <p:boldItalic r:id="rId46"/>
    </p:embeddedFont>
    <p:embeddedFont>
      <p:font typeface="Wingdings 3" panose="05040102010807070707" pitchFamily="18" charset="2"/>
      <p:regular r:id="rId47"/>
    </p:embeddedFont>
    <p:embeddedFont>
      <p:font typeface="Oswald" panose="020B0604020202020204" charset="-52"/>
      <p:regular r:id="rId48"/>
      <p:bold r:id="rId49"/>
    </p:embeddedFont>
    <p:embeddedFont>
      <p:font typeface="Montserrat" panose="020B0604020202020204" charset="-52"/>
      <p:regular r:id="rId50"/>
      <p:bold r:id="rId51"/>
      <p:italic r:id="rId52"/>
      <p:boldItalic r:id="rId5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67" autoAdjust="0"/>
  </p:normalViewPr>
  <p:slideViewPr>
    <p:cSldViewPr snapToGrid="0">
      <p:cViewPr varScale="1">
        <p:scale>
          <a:sx n="139" d="100"/>
          <a:sy n="139" d="100"/>
        </p:scale>
        <p:origin x="80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5.fntdata"/><Relationship Id="rId50" Type="http://schemas.openxmlformats.org/officeDocument/2006/relationships/font" Target="fonts/font8.fntdata"/><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9.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7172d09a8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e7172d09a8_1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7172d09a8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e7172d09a8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7172d09a8_1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e7172d09a8_1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7172d09a8_1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e7172d09a8_1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2810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912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475595ef3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14" name="Google Shape;314;g1475595ef3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475595ef3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1" name="Google Shape;321;g1475595ef3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7822b86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7822b86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e7172d09a8_1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ge7172d09a8_1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e7172d09a8_1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3" name="Google Shape;293;ge7172d09a8_1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9000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308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t>9/15/2022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9/15/2022</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9/15/2022</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9/15/2022</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9/15/2022</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smtClean="0"/>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t>9/15/2022</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t>9/15/2022</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t>9/15/2022</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rgbClr val="000000"/>
              </a:buClr>
              <a:buFont typeface="Arial"/>
              <a:buNone/>
            </a:pPr>
            <a:r>
              <a:rPr lang="ru" sz="2000" b="0">
                <a:latin typeface="Oswald"/>
                <a:ea typeface="Oswald"/>
                <a:cs typeface="Oswald"/>
                <a:sym typeface="Oswald"/>
              </a:rPr>
              <a:t>Единая государственная информационная система социального обеспечения (ЕГИССО)</a:t>
            </a:r>
            <a:endParaRPr sz="2400">
              <a:solidFill>
                <a:srgbClr val="000000"/>
              </a:solidFill>
              <a:latin typeface="Montserrat"/>
              <a:ea typeface="Montserrat"/>
              <a:cs typeface="Montserrat"/>
              <a:sym typeface="Montserrat"/>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endParaRPr lang="ru-RU" sz="1000" dirty="0" smtClean="0">
              <a:solidFill>
                <a:srgbClr val="434343"/>
              </a:solidFill>
              <a:latin typeface="Oswald"/>
              <a:ea typeface="Oswald"/>
              <a:cs typeface="Oswald"/>
              <a:sym typeface="Oswald"/>
            </a:endParaRPr>
          </a:p>
          <a:p>
            <a:pPr algn="ctr"/>
            <a:endParaRPr lang="ru-RU" sz="1000" dirty="0">
              <a:solidFill>
                <a:srgbClr val="434343"/>
              </a:solidFill>
              <a:latin typeface="Oswald"/>
              <a:ea typeface="Oswald"/>
              <a:cs typeface="Oswald"/>
              <a:sym typeface="Oswald"/>
            </a:endParaRPr>
          </a:p>
          <a:p>
            <a:pPr algn="ctr"/>
            <a:endParaRPr lang="ru-RU" sz="1000" dirty="0" smtClean="0">
              <a:solidFill>
                <a:srgbClr val="434343"/>
              </a:solidFill>
              <a:latin typeface="Oswald"/>
              <a:ea typeface="Oswald"/>
              <a:cs typeface="Oswald"/>
              <a:sym typeface="Oswald"/>
            </a:endParaRPr>
          </a:p>
          <a:p>
            <a:pPr algn="ctr"/>
            <a:endParaRPr lang="ru-RU" sz="1000" dirty="0">
              <a:solidFill>
                <a:srgbClr val="434343"/>
              </a:solidFill>
              <a:latin typeface="Oswald"/>
              <a:ea typeface="Oswald"/>
              <a:cs typeface="Oswald"/>
              <a:sym typeface="Oswald"/>
            </a:endParaRPr>
          </a:p>
          <a:p>
            <a:pPr algn="ctr"/>
            <a:r>
              <a:rPr lang="ru-RU" sz="1200" dirty="0" smtClean="0">
                <a:solidFill>
                  <a:srgbClr val="434343"/>
                </a:solidFill>
                <a:latin typeface="Oswald"/>
                <a:ea typeface="Oswald"/>
                <a:cs typeface="Oswald"/>
                <a:sym typeface="Oswald"/>
              </a:rPr>
              <a:t>Информационный </a:t>
            </a:r>
            <a:r>
              <a:rPr lang="ru-RU" sz="1200" dirty="0">
                <a:solidFill>
                  <a:srgbClr val="434343"/>
                </a:solidFill>
                <a:latin typeface="Oswald"/>
                <a:ea typeface="Oswald"/>
                <a:cs typeface="Oswald"/>
                <a:sym typeface="Oswald"/>
              </a:rPr>
              <a:t>стандарт для </a:t>
            </a:r>
            <a:r>
              <a:rPr lang="ru-RU" sz="1200" dirty="0" smtClean="0">
                <a:solidFill>
                  <a:srgbClr val="434343"/>
                </a:solidFill>
                <a:latin typeface="Oswald"/>
                <a:ea typeface="Oswald"/>
                <a:cs typeface="Oswald"/>
                <a:sym typeface="Oswald"/>
              </a:rPr>
              <a:t>организации </a:t>
            </a:r>
            <a:r>
              <a:rPr lang="ru-RU" sz="1200" dirty="0">
                <a:solidFill>
                  <a:srgbClr val="434343"/>
                </a:solidFill>
                <a:latin typeface="Oswald"/>
                <a:ea typeface="Oswald"/>
                <a:cs typeface="Oswald"/>
                <a:sym typeface="Oswald"/>
              </a:rPr>
              <a:t>просветительской работы с участниками образовательных </a:t>
            </a:r>
            <a:r>
              <a:rPr lang="ru-RU" sz="1200" dirty="0" smtClean="0">
                <a:solidFill>
                  <a:srgbClr val="434343"/>
                </a:solidFill>
                <a:latin typeface="Oswald"/>
                <a:ea typeface="Oswald"/>
                <a:cs typeface="Oswald"/>
                <a:sym typeface="Oswald"/>
              </a:rPr>
              <a:t>отношений</a:t>
            </a:r>
          </a:p>
          <a:p>
            <a:pPr algn="ctr"/>
            <a:endParaRPr lang="ru-RU" sz="2000" dirty="0">
              <a:solidFill>
                <a:srgbClr val="434343"/>
              </a:solidFill>
              <a:latin typeface="Oswald"/>
              <a:ea typeface="Oswald"/>
              <a:cs typeface="Oswald"/>
              <a:sym typeface="Oswald"/>
            </a:endParaRPr>
          </a:p>
          <a:p>
            <a:pPr marL="0" marR="0" lvl="0" indent="0" algn="ctr" rtl="0">
              <a:spcBef>
                <a:spcPts val="0"/>
              </a:spcBef>
              <a:spcAft>
                <a:spcPts val="0"/>
              </a:spcAft>
              <a:buNone/>
            </a:pPr>
            <a:r>
              <a:rPr lang="ru" sz="2000" dirty="0" smtClean="0">
                <a:latin typeface="Oswald"/>
                <a:ea typeface="Oswald"/>
                <a:cs typeface="Oswald"/>
                <a:sym typeface="Oswald"/>
              </a:rPr>
              <a:t>О</a:t>
            </a:r>
            <a:r>
              <a:rPr lang="ru" sz="2000" i="0" u="none" strike="noStrike" cap="none" dirty="0" smtClean="0">
                <a:latin typeface="Oswald"/>
                <a:ea typeface="Oswald"/>
                <a:cs typeface="Oswald"/>
                <a:sym typeface="Oswald"/>
              </a:rPr>
              <a:t>снования</a:t>
            </a:r>
            <a:r>
              <a:rPr lang="ru" sz="2000" i="0" u="none" strike="noStrike" cap="none" dirty="0">
                <a:latin typeface="Oswald"/>
                <a:ea typeface="Oswald"/>
                <a:cs typeface="Oswald"/>
                <a:sym typeface="Oswald"/>
              </a:rPr>
              <a:t>, </a:t>
            </a:r>
            <a:r>
              <a:rPr lang="ru" sz="2000" dirty="0">
                <a:latin typeface="Oswald"/>
                <a:ea typeface="Oswald"/>
                <a:cs typeface="Oswald"/>
                <a:sym typeface="Oswald"/>
              </a:rPr>
              <a:t>порядок и </a:t>
            </a:r>
            <a:r>
              <a:rPr lang="ru" sz="2000" i="0" u="none" strike="noStrike" cap="none" dirty="0">
                <a:latin typeface="Oswald"/>
                <a:ea typeface="Oswald"/>
                <a:cs typeface="Oswald"/>
                <a:sym typeface="Oswald"/>
              </a:rPr>
              <a:t>форм</a:t>
            </a:r>
            <a:r>
              <a:rPr lang="ru" sz="2000" dirty="0">
                <a:latin typeface="Oswald"/>
                <a:ea typeface="Oswald"/>
                <a:cs typeface="Oswald"/>
                <a:sym typeface="Oswald"/>
              </a:rPr>
              <a:t>ы</a:t>
            </a:r>
            <a:r>
              <a:rPr lang="ru" sz="2000" i="0" u="none" strike="noStrike" cap="none" dirty="0">
                <a:latin typeface="Oswald"/>
                <a:ea typeface="Oswald"/>
                <a:cs typeface="Oswald"/>
                <a:sym typeface="Oswald"/>
              </a:rPr>
              <a:t> предоставления мер социальной защиты (поддержки) </a:t>
            </a:r>
            <a:r>
              <a:rPr lang="ru" sz="2000" dirty="0">
                <a:latin typeface="Oswald"/>
                <a:ea typeface="Oswald"/>
                <a:cs typeface="Oswald"/>
                <a:sym typeface="Oswald"/>
              </a:rPr>
              <a:t>в </a:t>
            </a:r>
            <a:r>
              <a:rPr lang="ru" sz="2000" i="0" u="none" strike="noStrike" cap="none" dirty="0" smtClean="0">
                <a:latin typeface="Oswald"/>
                <a:ea typeface="Oswald"/>
                <a:cs typeface="Oswald"/>
                <a:sym typeface="Oswald"/>
              </a:rPr>
              <a:t>организациях сферы образования и молодежной политики Свердловской </a:t>
            </a:r>
            <a:r>
              <a:rPr lang="ru" sz="2000" i="0" u="none" strike="noStrike" cap="none" dirty="0">
                <a:latin typeface="Oswald"/>
                <a:ea typeface="Oswald"/>
                <a:cs typeface="Oswald"/>
                <a:sym typeface="Oswald"/>
              </a:rPr>
              <a:t>области</a:t>
            </a:r>
            <a:endParaRPr sz="2000" i="0" u="none" strike="noStrike" cap="none" dirty="0">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в 2022 году</a:t>
            </a:r>
            <a:endParaRPr sz="2000" dirty="0">
              <a:latin typeface="Oswald"/>
              <a:ea typeface="Oswald"/>
              <a:cs typeface="Oswald"/>
              <a:sym typeface="Oswald"/>
            </a:endParaRPr>
          </a:p>
          <a:p>
            <a:pPr marL="0" marR="0" lvl="0" indent="0" algn="ctr" rtl="0">
              <a:spcBef>
                <a:spcPts val="0"/>
              </a:spcBef>
              <a:spcAft>
                <a:spcPts val="0"/>
              </a:spcAft>
              <a:buNone/>
            </a:pPr>
            <a:endParaRPr lang="ru-RU" sz="2000" dirty="0" smtClean="0">
              <a:solidFill>
                <a:srgbClr val="434343"/>
              </a:solidFill>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658950"/>
            <a:ext cx="437834" cy="3321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50" name="Google Shape;150;p22"/>
          <p:cNvGraphicFramePr/>
          <p:nvPr>
            <p:extLst>
              <p:ext uri="{D42A27DB-BD31-4B8C-83A1-F6EECF244321}">
                <p14:modId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26930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180000" marR="91425" marT="91425" marB="91425"/>
                </a:tc>
                <a:extLst>
                  <a:ext uri="{0D108BD9-81ED-4DB2-BD59-A6C34878D82A}">
                    <a16:rowId xmlns:a16="http://schemas.microsoft.com/office/drawing/2014/main"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smtClean="0">
                <a:solidFill>
                  <a:schemeClr val="tx1"/>
                </a:solidFill>
                <a:latin typeface="Oswald"/>
                <a:ea typeface="Oswald"/>
                <a:cs typeface="Oswald"/>
                <a:sym typeface="Oswald"/>
              </a:rPr>
              <a:t>Постановление </a:t>
            </a:r>
            <a:r>
              <a:rPr lang="ru" dirty="0">
                <a:solidFill>
                  <a:schemeClr val="tx1"/>
                </a:solidFill>
                <a:latin typeface="Oswald"/>
                <a:ea typeface="Oswald"/>
                <a:cs typeface="Oswald"/>
                <a:sym typeface="Oswald"/>
              </a:rPr>
              <a:t>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1 </a:t>
            </a:r>
            <a:r>
              <a:rPr lang="ru" dirty="0" smtClean="0">
                <a:solidFill>
                  <a:schemeClr val="tx1"/>
                </a:solidFill>
                <a:latin typeface="Oswald"/>
                <a:ea typeface="Oswald"/>
                <a:cs typeface="Oswald"/>
                <a:sym typeface="Oswald"/>
              </a:rPr>
              <a:t>208 рублей </a:t>
            </a:r>
            <a:r>
              <a:rPr lang="ru" dirty="0">
                <a:solidFill>
                  <a:schemeClr val="tx1"/>
                </a:solidFill>
                <a:latin typeface="Oswald"/>
                <a:ea typeface="Oswald"/>
                <a:cs typeface="Oswald"/>
                <a:sym typeface="Oswald"/>
              </a:rPr>
              <a:t>в месяц (по состоянию на 01.09.2022, без учета 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smtClean="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smtClean="0">
                <a:solidFill>
                  <a:schemeClr val="tx1"/>
                </a:solidFill>
                <a:highlight>
                  <a:schemeClr val="lt2"/>
                </a:highlight>
                <a:latin typeface="Oswald"/>
                <a:ea typeface="Oswald"/>
                <a:cs typeface="Oswald"/>
                <a:sym typeface="Oswald"/>
              </a:rPr>
              <a:t>Периодичность </a:t>
            </a:r>
            <a:r>
              <a:rPr lang="ru" b="1" dirty="0">
                <a:solidFill>
                  <a:schemeClr val="tx1"/>
                </a:solidFill>
                <a:highlight>
                  <a:schemeClr val="lt2"/>
                </a:highlight>
                <a:latin typeface="Oswald"/>
                <a:ea typeface="Oswald"/>
                <a:cs typeface="Oswald"/>
                <a:sym typeface="Oswald"/>
              </a:rPr>
              <a:t>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graphicFrame>
        <p:nvGraphicFramePr>
          <p:cNvPr id="163" name="Google Shape;163;p24"/>
          <p:cNvGraphicFramePr/>
          <p:nvPr>
            <p:extLst>
              <p:ext uri="{D42A27DB-BD31-4B8C-83A1-F6EECF244321}">
                <p14:modId xmlns:p14="http://schemas.microsoft.com/office/powerpoint/2010/main" val="1473872437"/>
              </p:ext>
            </p:extLst>
          </p:nvPr>
        </p:nvGraphicFramePr>
        <p:xfrm>
          <a:off x="324888" y="127177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smtClean="0">
                          <a:latin typeface="Oswald"/>
                          <a:ea typeface="Oswald"/>
                          <a:cs typeface="Oswald"/>
                          <a:sym typeface="Oswald"/>
                        </a:rPr>
                        <a:t>Получившие</a:t>
                      </a:r>
                      <a:r>
                        <a:rPr lang="ru" sz="1150" baseline="0" dirty="0" smtClean="0">
                          <a:latin typeface="Oswald"/>
                          <a:ea typeface="Oswald"/>
                          <a:cs typeface="Oswald"/>
                          <a:sym typeface="Oswald"/>
                        </a:rPr>
                        <a:t> </a:t>
                      </a:r>
                      <a:r>
                        <a:rPr lang="ru" sz="1150" dirty="0" smtClean="0">
                          <a:latin typeface="Oswald"/>
                          <a:ea typeface="Oswald"/>
                          <a:cs typeface="Oswald"/>
                          <a:sym typeface="Oswald"/>
                        </a:rPr>
                        <a:t>государственную </a:t>
                      </a:r>
                      <a:r>
                        <a:rPr lang="ru" sz="1150" dirty="0">
                          <a:latin typeface="Oswald"/>
                          <a:ea typeface="Oswald"/>
                          <a:cs typeface="Oswald"/>
                          <a:sym typeface="Oswald"/>
                        </a:rPr>
                        <a:t>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164" name="Google Shape;164;p2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a:t>
            </a:r>
            <a:r>
              <a:rPr lang="ru" sz="1300" dirty="0">
                <a:solidFill>
                  <a:schemeClr val="tx1"/>
                </a:solidFill>
                <a:latin typeface="Oswald"/>
                <a:ea typeface="Oswald"/>
                <a:cs typeface="Oswald"/>
                <a:sym typeface="Oswald"/>
              </a:rPr>
              <a:t>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пособия исчисляется исходя из стоимости </a:t>
            </a:r>
            <a:r>
              <a:rPr lang="ru" sz="1300" dirty="0" smtClean="0">
                <a:solidFill>
                  <a:schemeClr val="tx1"/>
                </a:solidFill>
                <a:latin typeface="Oswald"/>
                <a:ea typeface="Oswald"/>
                <a:cs typeface="Oswald"/>
                <a:sym typeface="Oswald"/>
              </a:rPr>
              <a:t>ежемесячного проезда </a:t>
            </a:r>
            <a:r>
              <a:rPr lang="ru" sz="1300" dirty="0">
                <a:solidFill>
                  <a:schemeClr val="tx1"/>
                </a:solidFill>
                <a:latin typeface="Oswald"/>
                <a:ea typeface="Oswald"/>
                <a:cs typeface="Oswald"/>
                <a:sym typeface="Oswald"/>
              </a:rPr>
              <a:t>в соответствующем муниципальном образовании, расположенном на территории Свердловской </a:t>
            </a:r>
            <a:r>
              <a:rPr lang="ru" sz="1300" dirty="0" smtClean="0">
                <a:solidFill>
                  <a:schemeClr val="tx1"/>
                </a:solidFill>
                <a:latin typeface="Oswald"/>
                <a:ea typeface="Oswald"/>
                <a:cs typeface="Oswald"/>
                <a:sym typeface="Oswald"/>
              </a:rPr>
              <a:t>области</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graphicFrame>
        <p:nvGraphicFramePr>
          <p:cNvPr id="178" name="Google Shape;178;p26"/>
          <p:cNvGraphicFramePr/>
          <p:nvPr>
            <p:extLst>
              <p:ext uri="{D42A27DB-BD31-4B8C-83A1-F6EECF244321}">
                <p14:modId xmlns:p14="http://schemas.microsoft.com/office/powerpoint/2010/main" val="976613813"/>
              </p:ext>
            </p:extLst>
          </p:nvPr>
        </p:nvGraphicFramePr>
        <p:xfrm>
          <a:off x="324888" y="1271768"/>
          <a:ext cx="8494225" cy="3264724"/>
        </p:xfrm>
        <a:graphic>
          <a:graphicData uri="http://schemas.openxmlformats.org/drawingml/2006/table">
            <a:tbl>
              <a:tblPr>
                <a:noFill/>
                <a:tableStyleId>{BF4A3D39-4975-46BA-BE83-8B02B6239DEE}</a:tableStyleId>
              </a:tblPr>
              <a:tblGrid>
                <a:gridCol w="4836325">
                  <a:extLst>
                    <a:ext uri="{9D8B030D-6E8A-4147-A177-3AD203B41FA5}">
                      <a16:colId xmlns:a16="http://schemas.microsoft.com/office/drawing/2014/main" val="20000"/>
                    </a:ext>
                  </a:extLst>
                </a:gridCol>
                <a:gridCol w="3657900">
                  <a:extLst>
                    <a:ext uri="{9D8B030D-6E8A-4147-A177-3AD203B41FA5}">
                      <a16:colId xmlns:a16="http://schemas.microsoft.com/office/drawing/2014/main" val="20001"/>
                    </a:ext>
                  </a:extLst>
                </a:gridCol>
              </a:tblGrid>
              <a:tr h="565369">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038585">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smtClean="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smtClean="0">
                          <a:solidFill>
                            <a:schemeClr val="tx1"/>
                          </a:solidFill>
                          <a:latin typeface="Oswald"/>
                          <a:ea typeface="Oswald"/>
                          <a:cs typeface="Oswald"/>
                          <a:sym typeface="Oswald"/>
                        </a:rPr>
                        <a:t> образовательным программам и (или)</a:t>
                      </a:r>
                      <a:r>
                        <a:rPr lang="ru-RU" sz="1100" dirty="0" smtClean="0">
                          <a:solidFill>
                            <a:schemeClr val="tx1"/>
                          </a:solidFill>
                          <a:latin typeface="Oswald"/>
                          <a:ea typeface="Oswald"/>
                          <a:cs typeface="Oswald"/>
                          <a:sym typeface="Oswald"/>
                        </a:rPr>
                        <a:t>  по программам</a:t>
                      </a:r>
                      <a:r>
                        <a:rPr lang="ru-RU" sz="1100" baseline="0" dirty="0" smtClean="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2"/>
        <p:cNvGrpSpPr/>
        <p:nvPr/>
      </p:nvGrpSpPr>
      <p:grpSpPr>
        <a:xfrm>
          <a:off x="0" y="0"/>
          <a:ext cx="0" cy="0"/>
          <a:chOff x="0" y="0"/>
          <a:chExt cx="0" cy="0"/>
        </a:xfrm>
      </p:grpSpPr>
      <p:sp>
        <p:nvSpPr>
          <p:cNvPr id="183" name="Google Shape;183;p27"/>
          <p:cNvSpPr txBox="1">
            <a:spLocks noGrp="1"/>
          </p:cNvSpPr>
          <p:nvPr>
            <p:ph type="ctrTitle"/>
          </p:nvPr>
        </p:nvSpPr>
        <p:spPr>
          <a:xfrm>
            <a:off x="2674050" y="343759"/>
            <a:ext cx="5760000" cy="60501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dirty="0">
              <a:solidFill>
                <a:srgbClr val="000000"/>
              </a:solidFill>
              <a:latin typeface="Montserrat"/>
              <a:ea typeface="Montserrat"/>
              <a:cs typeface="Montserrat"/>
              <a:sym typeface="Montserrat"/>
            </a:endParaRPr>
          </a:p>
        </p:txBody>
      </p:sp>
      <p:sp>
        <p:nvSpPr>
          <p:cNvPr id="184" name="Google Shape;184;p27"/>
          <p:cNvSpPr/>
          <p:nvPr/>
        </p:nvSpPr>
        <p:spPr>
          <a:xfrm>
            <a:off x="534800" y="1065654"/>
            <a:ext cx="8053500" cy="363697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1" dirty="0">
              <a:solidFill>
                <a:schemeClr val="tx1"/>
              </a:solidFill>
              <a:latin typeface="Oswald"/>
              <a:ea typeface="Oswald"/>
              <a:cs typeface="Oswald"/>
              <a:sym typeface="Oswald"/>
            </a:endParaRPr>
          </a:p>
          <a:p>
            <a:pPr lvl="0" algn="ctr"/>
            <a:endParaRPr lang="ru-RU" sz="1200" b="1" dirty="0">
              <a:solidFill>
                <a:schemeClr val="tx1"/>
              </a:solidFill>
              <a:latin typeface="Oswald"/>
              <a:ea typeface="Oswald"/>
              <a:cs typeface="Oswald"/>
              <a:sym typeface="Oswald"/>
            </a:endParaRPr>
          </a:p>
          <a:p>
            <a:pPr marL="146050" algn="ctr">
              <a:buClr>
                <a:schemeClr val="dk2"/>
              </a:buClr>
              <a:buSzPts val="1300"/>
            </a:pPr>
            <a:r>
              <a:rPr lang="ru-RU" sz="1300" b="1" dirty="0">
                <a:solidFill>
                  <a:schemeClr val="tx1"/>
                </a:solidFill>
                <a:latin typeface="Oswald"/>
                <a:ea typeface="Oswald"/>
                <a:cs typeface="Oswald"/>
                <a:sym typeface="Oswald"/>
              </a:rPr>
              <a:t>Нормативные основания</a:t>
            </a:r>
          </a:p>
          <a:p>
            <a:pPr marL="457200" lvl="0" indent="-311150" algn="just">
              <a:buClr>
                <a:schemeClr val="dk2"/>
              </a:buClr>
              <a:buSzPts val="1300"/>
              <a:buFont typeface="Oswald"/>
              <a:buChar char="●"/>
            </a:pPr>
            <a:r>
              <a:rPr lang="ru-RU" sz="1300" dirty="0" smtClean="0">
                <a:solidFill>
                  <a:schemeClr val="tx1"/>
                </a:solidFill>
                <a:latin typeface="Oswald"/>
                <a:ea typeface="Oswald"/>
                <a:cs typeface="Oswald"/>
                <a:sym typeface="Oswald"/>
              </a:rPr>
              <a:t>Постановление </a:t>
            </a:r>
            <a:r>
              <a:rPr lang="ru-RU" sz="1300" dirty="0">
                <a:solidFill>
                  <a:schemeClr val="tx1"/>
                </a:solidFill>
                <a:latin typeface="Oswald"/>
                <a:ea typeface="Oswald"/>
                <a:cs typeface="Oswald"/>
                <a:sym typeface="Oswald"/>
              </a:rPr>
              <a:t>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p>
          <a:p>
            <a:pPr marL="0" lvl="0" indent="0" algn="ctr" rtl="0">
              <a:spcBef>
                <a:spcPts val="0"/>
              </a:spcBef>
              <a:spcAft>
                <a:spcPts val="0"/>
              </a:spcAft>
              <a:buNone/>
            </a:pPr>
            <a:r>
              <a:rPr lang="ru" sz="1300" b="1" dirty="0" smtClean="0">
                <a:solidFill>
                  <a:schemeClr val="tx1"/>
                </a:solidFill>
                <a:latin typeface="Oswald"/>
                <a:ea typeface="Oswald"/>
                <a:cs typeface="Oswald"/>
                <a:sym typeface="Oswald"/>
              </a:rPr>
              <a:t>Форма предоставления</a:t>
            </a:r>
            <a:endParaRPr sz="1300" b="1" dirty="0">
              <a:solidFill>
                <a:schemeClr val="tx1"/>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300" b="1" dirty="0">
                <a:solidFill>
                  <a:schemeClr val="tx1"/>
                </a:solidFill>
                <a:latin typeface="Oswald"/>
                <a:ea typeface="Oswald"/>
                <a:cs typeface="Oswald"/>
                <a:sym typeface="Oswald"/>
              </a:rPr>
              <a:t>Денежная</a:t>
            </a:r>
            <a:r>
              <a:rPr lang="ru" sz="1300" dirty="0">
                <a:solidFill>
                  <a:schemeClr val="tx1"/>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300" dirty="0" smtClean="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smtClean="0">
                <a:solidFill>
                  <a:schemeClr val="tx1"/>
                </a:solidFill>
                <a:latin typeface="Oswald"/>
                <a:ea typeface="Oswald"/>
                <a:cs typeface="Oswald"/>
                <a:sym typeface="Oswald"/>
              </a:rPr>
              <a:t>ИЛИ</a:t>
            </a:r>
            <a:endParaRPr sz="1300" b="1" dirty="0" smtClean="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300" b="1" dirty="0" smtClean="0">
                <a:solidFill>
                  <a:schemeClr val="tx1"/>
                </a:solidFill>
                <a:latin typeface="Oswald"/>
                <a:ea typeface="Oswald"/>
                <a:cs typeface="Oswald"/>
                <a:sym typeface="Oswald"/>
              </a:rPr>
              <a:t>Натуральная</a:t>
            </a:r>
            <a:r>
              <a:rPr lang="ru" sz="1300" dirty="0">
                <a:solidFill>
                  <a:schemeClr val="tx1"/>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300" dirty="0">
              <a:solidFill>
                <a:schemeClr val="tx1"/>
              </a:solidFill>
              <a:latin typeface="Oswald"/>
              <a:ea typeface="Oswald"/>
              <a:cs typeface="Oswald"/>
              <a:sym typeface="Oswald"/>
            </a:endParaRP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Один раз в год</a:t>
            </a:r>
            <a:endParaRPr sz="1300" dirty="0">
              <a:solidFill>
                <a:schemeClr val="tx1"/>
              </a:solidFill>
              <a:latin typeface="Oswald"/>
              <a:ea typeface="Oswald"/>
              <a:cs typeface="Oswald"/>
              <a:sym typeface="Oswald"/>
            </a:endParaRPr>
          </a:p>
        </p:txBody>
      </p:sp>
      <p:sp>
        <p:nvSpPr>
          <p:cNvPr id="185" name="Google Shape;185;p27"/>
          <p:cNvSpPr txBox="1"/>
          <p:nvPr/>
        </p:nvSpPr>
        <p:spPr>
          <a:xfrm>
            <a:off x="747150" y="398761"/>
            <a:ext cx="1926900" cy="495013"/>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9"/>
        <p:cNvGrpSpPr/>
        <p:nvPr/>
      </p:nvGrpSpPr>
      <p:grpSpPr>
        <a:xfrm>
          <a:off x="0" y="0"/>
          <a:ext cx="0" cy="0"/>
          <a:chOff x="0" y="0"/>
          <a:chExt cx="0" cy="0"/>
        </a:xfrm>
      </p:grpSpPr>
      <p:sp>
        <p:nvSpPr>
          <p:cNvPr id="190" name="Google Shape;190;p2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91" name="Google Shape;191;p2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0563</a:t>
            </a:r>
            <a:endParaRPr sz="1500" b="1">
              <a:latin typeface="Oswald"/>
              <a:ea typeface="Oswald"/>
              <a:cs typeface="Oswald"/>
              <a:sym typeface="Oswald"/>
            </a:endParaRPr>
          </a:p>
        </p:txBody>
      </p:sp>
      <p:graphicFrame>
        <p:nvGraphicFramePr>
          <p:cNvPr id="192" name="Google Shape;192;p28"/>
          <p:cNvGraphicFramePr/>
          <p:nvPr>
            <p:extLst>
              <p:ext uri="{D42A27DB-BD31-4B8C-83A1-F6EECF244321}">
                <p14:modId xmlns:p14="http://schemas.microsoft.com/office/powerpoint/2010/main" val="1652205864"/>
              </p:ext>
            </p:extLst>
          </p:nvPr>
        </p:nvGraphicFramePr>
        <p:xfrm>
          <a:off x="324888" y="1271769"/>
          <a:ext cx="8494225" cy="3247221"/>
        </p:xfrm>
        <a:graphic>
          <a:graphicData uri="http://schemas.openxmlformats.org/drawingml/2006/table">
            <a:tbl>
              <a:tblPr>
                <a:noFill/>
                <a:tableStyleId>{BF4A3D39-4975-46BA-BE83-8B02B6239DEE}</a:tableStyleId>
              </a:tblPr>
              <a:tblGrid>
                <a:gridCol w="4851675">
                  <a:extLst>
                    <a:ext uri="{9D8B030D-6E8A-4147-A177-3AD203B41FA5}">
                      <a16:colId xmlns:a16="http://schemas.microsoft.com/office/drawing/2014/main" val="20000"/>
                    </a:ext>
                  </a:extLst>
                </a:gridCol>
                <a:gridCol w="3642550">
                  <a:extLst>
                    <a:ext uri="{9D8B030D-6E8A-4147-A177-3AD203B41FA5}">
                      <a16:colId xmlns:a16="http://schemas.microsoft.com/office/drawing/2014/main" val="20001"/>
                    </a:ext>
                  </a:extLst>
                </a:gridCol>
              </a:tblGrid>
              <a:tr h="545534">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099183">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smtClean="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200" baseline="0" dirty="0" smtClean="0">
                          <a:solidFill>
                            <a:schemeClr val="tx1"/>
                          </a:solidFill>
                          <a:latin typeface="Oswald"/>
                          <a:ea typeface="Oswald"/>
                          <a:cs typeface="Oswald"/>
                          <a:sym typeface="Oswald"/>
                        </a:rPr>
                        <a:t> образовательным программам и (или)</a:t>
                      </a:r>
                      <a:r>
                        <a:rPr lang="ru-RU" sz="1200" dirty="0" smtClean="0">
                          <a:solidFill>
                            <a:schemeClr val="tx1"/>
                          </a:solidFill>
                          <a:latin typeface="Oswald"/>
                          <a:ea typeface="Oswald"/>
                          <a:cs typeface="Oswald"/>
                          <a:sym typeface="Oswald"/>
                        </a:rPr>
                        <a:t>  по программам</a:t>
                      </a:r>
                      <a:r>
                        <a:rPr lang="ru-RU" sz="1200" baseline="0" dirty="0" smtClean="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Копия свидетельства о рождении ребенка</a:t>
                      </a:r>
                      <a:endParaRPr sz="1150" dirty="0">
                        <a:solidFill>
                          <a:schemeClr val="tx1"/>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534168">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от 23.04.2020 № 270-ПП “Об </a:t>
            </a:r>
            <a:r>
              <a:rPr lang="ru" sz="1300" dirty="0">
                <a:solidFill>
                  <a:schemeClr val="tx1"/>
                </a:solidFill>
                <a:latin typeface="Oswald"/>
                <a:ea typeface="Oswald"/>
                <a:cs typeface="Oswald"/>
                <a:sym typeface="Oswald"/>
              </a:rPr>
              <a:t>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Размер компенсации: 127,6 </a:t>
            </a:r>
            <a:r>
              <a:rPr lang="ru" sz="1300" dirty="0">
                <a:solidFill>
                  <a:schemeClr val="tx1"/>
                </a:solidFill>
                <a:latin typeface="Oswald"/>
                <a:ea typeface="Oswald"/>
                <a:cs typeface="Oswald"/>
                <a:sym typeface="Oswald"/>
              </a:rPr>
              <a:t>руб. (в учебные дни, по состоянию на 01.01.2022)</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914400" lvl="0" indent="0" algn="l" rtl="0">
              <a:spcBef>
                <a:spcPts val="0"/>
              </a:spcBef>
              <a:spcAft>
                <a:spcPts val="0"/>
              </a:spcAft>
              <a:buNone/>
            </a:pP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03"/>
        <p:cNvGrpSpPr/>
        <p:nvPr/>
      </p:nvGrpSpPr>
      <p:grpSpPr>
        <a:xfrm>
          <a:off x="0" y="0"/>
          <a:ext cx="0" cy="0"/>
          <a:chOff x="0" y="0"/>
          <a:chExt cx="0" cy="0"/>
        </a:xfrm>
      </p:grpSpPr>
      <p:graphicFrame>
        <p:nvGraphicFramePr>
          <p:cNvPr id="204" name="Google Shape;204;p30"/>
          <p:cNvGraphicFramePr/>
          <p:nvPr/>
        </p:nvGraphicFramePr>
        <p:xfrm>
          <a:off x="324888" y="1271770"/>
          <a:ext cx="8494225" cy="2926020"/>
        </p:xfrm>
        <a:graphic>
          <a:graphicData uri="http://schemas.openxmlformats.org/drawingml/2006/table">
            <a:tbl>
              <a:tblPr>
                <a:noFill/>
                <a:tableStyleId>{BF4A3D39-4975-46BA-BE83-8B02B6239DEE}</a:tableStyleId>
              </a:tblPr>
              <a:tblGrid>
                <a:gridCol w="3953500">
                  <a:extLst>
                    <a:ext uri="{9D8B030D-6E8A-4147-A177-3AD203B41FA5}">
                      <a16:colId xmlns:a16="http://schemas.microsoft.com/office/drawing/2014/main" val="20000"/>
                    </a:ext>
                  </a:extLst>
                </a:gridCol>
                <a:gridCol w="45407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4865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ребенка-инвалида, обучающегося по основной общеобразовательной программе на дому</a:t>
                      </a:r>
                      <a:endParaRPr sz="1200">
                        <a:latin typeface="Oswald"/>
                        <a:ea typeface="Oswald"/>
                        <a:cs typeface="Oswald"/>
                        <a:sym typeface="Oswald"/>
                      </a:endParaRPr>
                    </a:p>
                  </a:txBody>
                  <a:tcPr marL="91425" marR="91425" marT="91425" marB="91425"/>
                </a:tc>
                <a:tc rowSpan="2">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паспорта или иного документа, удостоверяющего личность заявителя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Копия заключения психолого-медико-педагогической комиссии</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9776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 с ограниченными возможностями здоровья</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2"/>
                  </a:ext>
                </a:extLst>
              </a:tr>
            </a:tbl>
          </a:graphicData>
        </a:graphic>
      </p:graphicFrame>
      <p:sp>
        <p:nvSpPr>
          <p:cNvPr id="205" name="Google Shape;205;p3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206" name="Google Shape;206;p3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a:t>
            </a:r>
            <a:r>
              <a:rPr lang="ru" sz="1300" dirty="0">
                <a:solidFill>
                  <a:schemeClr val="tx1"/>
                </a:solidFill>
                <a:latin typeface="Oswald"/>
                <a:ea typeface="Oswald"/>
                <a:cs typeface="Oswald"/>
                <a:sym typeface="Oswald"/>
              </a:rPr>
              <a:t>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Размер компенсации: 127,6 </a:t>
            </a:r>
            <a:r>
              <a:rPr lang="ru" sz="1300" dirty="0">
                <a:solidFill>
                  <a:schemeClr val="tx1"/>
                </a:solidFill>
                <a:latin typeface="Oswald"/>
                <a:ea typeface="Oswald"/>
                <a:cs typeface="Oswald"/>
                <a:sym typeface="Oswald"/>
              </a:rPr>
              <a:t>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01.01.2022)</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20B0604020202020204" charset="-52"/>
              </a:rPr>
              <a:t>О</a:t>
            </a:r>
            <a:r>
              <a:rPr lang="ru-RU" sz="2000" b="1" dirty="0" smtClean="0">
                <a:solidFill>
                  <a:schemeClr val="tx1"/>
                </a:solidFill>
                <a:latin typeface="Oswald" panose="020B0604020202020204" charset="-52"/>
              </a:rPr>
              <a:t>сновополагающие законы и нормативно-правовые документы, обеспечивающие предоставление мер социальной защиты</a:t>
            </a:r>
            <a:endParaRPr lang="ru-RU" sz="2000" b="1" dirty="0">
              <a:solidFill>
                <a:schemeClr val="tx1"/>
              </a:solidFill>
              <a:latin typeface="Oswald" panose="020B0604020202020204" charset="-52"/>
            </a:endParaRPr>
          </a:p>
        </p:txBody>
      </p:sp>
      <p:sp>
        <p:nvSpPr>
          <p:cNvPr id="3" name="Объект 2"/>
          <p:cNvSpPr>
            <a:spLocks noGrp="1"/>
          </p:cNvSpPr>
          <p:nvPr>
            <p:ph idx="1"/>
          </p:nvPr>
        </p:nvSpPr>
        <p:spPr>
          <a:xfrm>
            <a:off x="508001" y="1210033"/>
            <a:ext cx="7852228" cy="3320989"/>
          </a:xfrm>
        </p:spPr>
        <p:txBody>
          <a:bodyPr>
            <a:normAutofit fontScale="92500"/>
          </a:bodyPr>
          <a:lstStyle/>
          <a:p>
            <a:pPr marL="0" lvl="0" indent="0" algn="ctr">
              <a:spcBef>
                <a:spcPts val="0"/>
              </a:spcBef>
              <a:buNone/>
            </a:pPr>
            <a:endParaRPr lang="ru-RU" b="1" dirty="0">
              <a:solidFill>
                <a:schemeClr val="tx1"/>
              </a:solidFill>
              <a:latin typeface="Oswald"/>
              <a:ea typeface="Oswald"/>
              <a:cs typeface="Oswald"/>
              <a:sym typeface="Oswald"/>
            </a:endParaRP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Федеральный закон от </a:t>
            </a:r>
            <a:r>
              <a:rPr lang="ru-RU" sz="1400" dirty="0" smtClean="0">
                <a:solidFill>
                  <a:schemeClr val="tx1"/>
                </a:solidFill>
                <a:latin typeface="Oswald"/>
                <a:ea typeface="Oswald"/>
                <a:cs typeface="Oswald"/>
                <a:sym typeface="Oswald"/>
              </a:rPr>
              <a:t>29.12.2012 </a:t>
            </a:r>
            <a:r>
              <a:rPr lang="ru-RU" sz="1400" dirty="0">
                <a:solidFill>
                  <a:schemeClr val="tx1"/>
                </a:solidFill>
                <a:latin typeface="Oswald"/>
                <a:ea typeface="Oswald"/>
                <a:cs typeface="Oswald"/>
                <a:sym typeface="Oswald"/>
              </a:rPr>
              <a:t>№ 273-ФЗ "Об образовании в Российской </a:t>
            </a:r>
            <a:r>
              <a:rPr lang="ru-RU" sz="1400" dirty="0" smtClean="0">
                <a:solidFill>
                  <a:schemeClr val="tx1"/>
                </a:solidFill>
                <a:latin typeface="Oswald"/>
                <a:ea typeface="Oswald"/>
                <a:cs typeface="Oswald"/>
                <a:sym typeface="Oswald"/>
              </a:rPr>
              <a:t>Федерации"</a:t>
            </a: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Федеральный закон от 21.12.1996 № 159-ФЗ "О дополнительных гарантиях по социальной поддержке детей-сирот и детей, оставшихся без попечения </a:t>
            </a:r>
            <a:r>
              <a:rPr lang="ru-RU" sz="1400" dirty="0" smtClean="0">
                <a:solidFill>
                  <a:schemeClr val="tx1"/>
                </a:solidFill>
                <a:latin typeface="Oswald"/>
                <a:ea typeface="Oswald"/>
                <a:cs typeface="Oswald"/>
                <a:sym typeface="Oswald"/>
              </a:rPr>
              <a:t>родителей</a:t>
            </a:r>
            <a:r>
              <a:rPr lang="ru-RU" sz="1400" dirty="0">
                <a:solidFill>
                  <a:schemeClr val="tx1"/>
                </a:solidFill>
                <a:latin typeface="Oswald"/>
                <a:ea typeface="Oswald"/>
                <a:cs typeface="Oswald"/>
                <a:sym typeface="Oswald"/>
              </a:rPr>
              <a:t>"</a:t>
            </a: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rPr>
              <a:t>Федеральный закон от </a:t>
            </a:r>
            <a:r>
              <a:rPr lang="ru-RU" sz="1400" dirty="0" smtClean="0">
                <a:solidFill>
                  <a:schemeClr val="tx1"/>
                </a:solidFill>
                <a:latin typeface="Oswald"/>
                <a:ea typeface="Oswald"/>
                <a:cs typeface="Oswald"/>
              </a:rPr>
              <a:t>24.07.1998</a:t>
            </a:r>
            <a:r>
              <a:rPr lang="ru-RU" sz="1400" dirty="0">
                <a:solidFill>
                  <a:schemeClr val="tx1"/>
                </a:solidFill>
                <a:latin typeface="Oswald"/>
                <a:ea typeface="Oswald"/>
                <a:cs typeface="Oswald"/>
                <a:sym typeface="Oswald"/>
              </a:rPr>
              <a:t> №</a:t>
            </a:r>
            <a:r>
              <a:rPr lang="ru-RU" sz="1400" dirty="0" smtClean="0">
                <a:solidFill>
                  <a:schemeClr val="tx1"/>
                </a:solidFill>
                <a:latin typeface="Oswald"/>
                <a:ea typeface="Oswald"/>
                <a:cs typeface="Oswald"/>
              </a:rPr>
              <a:t> 124-ФЗ </a:t>
            </a:r>
            <a:r>
              <a:rPr lang="ru-RU" sz="1400" dirty="0">
                <a:solidFill>
                  <a:schemeClr val="tx1"/>
                </a:solidFill>
                <a:latin typeface="Oswald"/>
                <a:ea typeface="Oswald"/>
                <a:cs typeface="Oswald"/>
              </a:rPr>
              <a:t>"Об основных гарантиях прав ребенка в Российской Федерации"</a:t>
            </a: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Закон Свердловской области от 15.07.2013 № 78-ОЗ "Об образовании в Свердловской </a:t>
            </a:r>
            <a:r>
              <a:rPr lang="ru-RU" sz="1400" dirty="0" smtClean="0">
                <a:solidFill>
                  <a:schemeClr val="tx1"/>
                </a:solidFill>
                <a:latin typeface="Oswald"/>
                <a:ea typeface="Oswald"/>
                <a:cs typeface="Oswald"/>
                <a:sym typeface="Oswald"/>
              </a:rPr>
              <a:t>области"</a:t>
            </a:r>
          </a:p>
          <a:p>
            <a:pPr marL="46080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Закон Свердловской области от </a:t>
            </a:r>
            <a:r>
              <a:rPr lang="ru-RU" sz="1400" dirty="0" smtClean="0">
                <a:solidFill>
                  <a:schemeClr val="tx1"/>
                </a:solidFill>
                <a:latin typeface="Oswald"/>
                <a:ea typeface="Oswald"/>
                <a:cs typeface="Oswald"/>
                <a:sym typeface="Oswald"/>
              </a:rPr>
              <a:t>23.10.1995 № 28-ОЗ "О защите прав ребенка"</a:t>
            </a: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r>
              <a:rPr lang="ru-RU" sz="1400" dirty="0" smtClean="0">
                <a:solidFill>
                  <a:schemeClr val="tx1"/>
                </a:solidFill>
                <a:latin typeface="Oswald"/>
                <a:ea typeface="Oswald"/>
                <a:cs typeface="Oswald"/>
                <a:sym typeface="Oswald"/>
              </a:rPr>
              <a:t>Приказ </a:t>
            </a:r>
            <a:r>
              <a:rPr lang="ru-RU" sz="1400" dirty="0">
                <a:solidFill>
                  <a:schemeClr val="tx1"/>
                </a:solidFill>
                <a:latin typeface="Oswald"/>
                <a:ea typeface="Oswald"/>
                <a:cs typeface="Oswald"/>
                <a:sym typeface="Oswald"/>
              </a:rPr>
              <a:t>Министерства образования и молодёжной политики Свердловской области от 02.08.2019 № 158-Д "Об утверждении Перечня мер социальной защиты (поддержки), предоставляемых Министерством образования и молодежной политики Свердловской области, подлежащих передаче в единую государственную информационную систему социального </a:t>
            </a:r>
            <a:r>
              <a:rPr lang="ru-RU" sz="1400" dirty="0" smtClean="0">
                <a:solidFill>
                  <a:schemeClr val="tx1"/>
                </a:solidFill>
                <a:latin typeface="Oswald"/>
                <a:ea typeface="Oswald"/>
                <a:cs typeface="Oswald"/>
                <a:sym typeface="Oswald"/>
              </a:rPr>
              <a:t>обеспечения" </a:t>
            </a:r>
            <a:r>
              <a:rPr lang="ru-RU" sz="1400" dirty="0">
                <a:solidFill>
                  <a:schemeClr val="tx1"/>
                </a:solidFill>
                <a:latin typeface="Oswald"/>
                <a:ea typeface="Oswald"/>
                <a:cs typeface="Oswald"/>
                <a:sym typeface="Oswald"/>
              </a:rPr>
              <a:t>( с изменениями от 12.08.2022 № 743-Д</a:t>
            </a:r>
            <a:r>
              <a:rPr lang="ru-RU" sz="1400" dirty="0" smtClean="0">
                <a:solidFill>
                  <a:schemeClr val="tx1"/>
                </a:solidFill>
                <a:latin typeface="Oswald"/>
                <a:ea typeface="Oswald"/>
                <a:cs typeface="Oswald"/>
                <a:sym typeface="Oswald"/>
              </a:rPr>
              <a:t>)</a:t>
            </a:r>
          </a:p>
          <a:p>
            <a:pPr marL="460800" lvl="0" indent="-319300" algn="just">
              <a:spcBef>
                <a:spcPts val="0"/>
              </a:spcBef>
              <a:buClr>
                <a:schemeClr val="dk2"/>
              </a:buClr>
              <a:buSzPts val="1400"/>
              <a:buFont typeface="Oswald"/>
              <a:buChar char="●"/>
            </a:pPr>
            <a:r>
              <a:rPr lang="ru-RU" sz="14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10.12.2021 № 1182-Д "Об 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их осуществления в 2022 году "(с изменениями от 09.08.2022 № 729-Д)</a:t>
            </a:r>
          </a:p>
          <a:p>
            <a:pPr marL="460800" indent="-319300" algn="just">
              <a:spcBef>
                <a:spcPts val="0"/>
              </a:spcBef>
              <a:buClr>
                <a:schemeClr val="dk2"/>
              </a:buClr>
              <a:buSzPts val="1400"/>
              <a:buFont typeface="Oswald"/>
              <a:buChar char="●"/>
            </a:pPr>
            <a:endParaRPr lang="ru-RU" sz="1400" dirty="0">
              <a:solidFill>
                <a:schemeClr val="tx1"/>
              </a:solidFill>
              <a:latin typeface="Oswald"/>
              <a:ea typeface="Oswald"/>
              <a:cs typeface="Oswald"/>
              <a:sym typeface="Oswald"/>
            </a:endParaRPr>
          </a:p>
          <a:p>
            <a:pPr marL="460800" lvl="0" indent="-319300" algn="just">
              <a:spcBef>
                <a:spcPts val="0"/>
              </a:spcBef>
              <a:buClr>
                <a:schemeClr val="dk2"/>
              </a:buClr>
              <a:buSzPts val="1400"/>
              <a:buFont typeface="Oswald"/>
              <a:buChar char="●"/>
            </a:pPr>
            <a:endParaRPr lang="ru-RU" sz="1400" dirty="0">
              <a:solidFill>
                <a:srgbClr val="0070C0"/>
              </a:solidFill>
              <a:latin typeface="Oswald"/>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a:ea typeface="Oswald"/>
              <a:cs typeface="Oswald"/>
              <a:sym typeface="Oswald"/>
            </a:endParaRPr>
          </a:p>
          <a:p>
            <a:endParaRPr lang="ru-RU" dirty="0"/>
          </a:p>
        </p:txBody>
      </p:sp>
    </p:spTree>
    <p:extLst>
      <p:ext uri="{BB962C8B-B14F-4D97-AF65-F5344CB8AC3E}">
        <p14:creationId xmlns:p14="http://schemas.microsoft.com/office/powerpoint/2010/main" val="3289463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045292995"/>
              </p:ext>
            </p:extLst>
          </p:nvPr>
        </p:nvGraphicFramePr>
        <p:xfrm>
          <a:off x="324888" y="1271770"/>
          <a:ext cx="8494225" cy="3779430"/>
        </p:xfrm>
        <a:graphic>
          <a:graphicData uri="http://schemas.openxmlformats.org/drawingml/2006/table">
            <a:tbl>
              <a:tblPr>
                <a:noFill/>
                <a:tableStyleId>{BF4A3D39-4975-46BA-BE83-8B02B6239DEE}</a:tableStyleId>
              </a:tblPr>
              <a:tblGrid>
                <a:gridCol w="2011275">
                  <a:extLst>
                    <a:ext uri="{9D8B030D-6E8A-4147-A177-3AD203B41FA5}">
                      <a16:colId xmlns:a16="http://schemas.microsoft.com/office/drawing/2014/main" val="20000"/>
                    </a:ext>
                  </a:extLst>
                </a:gridCol>
                <a:gridCol w="64829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883450">
                <a:tc>
                  <a:txBody>
                    <a:bodyPr/>
                    <a:lstStyle/>
                    <a:p>
                      <a:pPr marL="179999" lvl="0" indent="-156249" algn="l" rtl="0">
                        <a:spcBef>
                          <a:spcPts val="0"/>
                        </a:spcBef>
                        <a:spcAft>
                          <a:spcPts val="0"/>
                        </a:spcAft>
                        <a:buSzPts val="1100"/>
                        <a:buFont typeface="Oswald"/>
                        <a:buChar char="●"/>
                      </a:pPr>
                      <a:r>
                        <a:rPr lang="ru" sz="1100" dirty="0" smtClean="0">
                          <a:latin typeface="Oswald"/>
                          <a:ea typeface="Oswald"/>
                          <a:cs typeface="Oswald"/>
                          <a:sym typeface="Oswald"/>
                        </a:rPr>
                        <a:t>Ребенок-инвалид</a:t>
                      </a:r>
                      <a:r>
                        <a:rPr lang="ru" sz="1100" baseline="0" dirty="0" smtClean="0">
                          <a:latin typeface="Oswald"/>
                          <a:ea typeface="Oswald"/>
                          <a:cs typeface="Oswald"/>
                          <a:sym typeface="Oswald"/>
                        </a:rPr>
                        <a:t> -</a:t>
                      </a:r>
                      <a:r>
                        <a:rPr lang="ru" sz="1100" dirty="0" smtClean="0">
                          <a:latin typeface="Oswald"/>
                          <a:ea typeface="Oswald"/>
                          <a:cs typeface="Oswald"/>
                          <a:sym typeface="Oswald"/>
                        </a:rPr>
                        <a:t> </a:t>
                      </a:r>
                      <a:r>
                        <a:rPr lang="ru" sz="1100" dirty="0">
                          <a:latin typeface="Oswald"/>
                          <a:ea typeface="Oswald"/>
                          <a:cs typeface="Oswald"/>
                          <a:sym typeface="Oswald"/>
                        </a:rPr>
                        <a:t>лица в возрасте до 18 лет, которым установлена категория «ребенок-инвалид»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a:latin typeface="Oswald"/>
                          <a:ea typeface="Oswald"/>
                          <a:cs typeface="Oswald"/>
                          <a:sym typeface="Oswald"/>
                        </a:rPr>
                        <a:t>Подача заявления руководителю образовательной организации</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Копия паспорта или иного документа, удостоверяющего личность заявителя</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a:t>
                      </a:r>
                      <a:r>
                        <a:rPr lang="ru" sz="1100" dirty="0" smtClean="0">
                          <a:latin typeface="Oswald"/>
                          <a:ea typeface="Oswald"/>
                          <a:cs typeface="Oswald"/>
                          <a:sym typeface="Oswald"/>
                        </a:rPr>
                        <a:t>заключения </a:t>
                      </a:r>
                      <a:r>
                        <a:rPr lang="ru" sz="1100" dirty="0">
                          <a:latin typeface="Oswald"/>
                          <a:ea typeface="Oswald"/>
                          <a:cs typeface="Oswald"/>
                          <a:sym typeface="Oswald"/>
                        </a:rPr>
                        <a:t>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 sz="105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a:t>
            </a:r>
            <a:r>
              <a:rPr lang="ru" sz="1050" dirty="0" smtClean="0">
                <a:solidFill>
                  <a:srgbClr val="000000"/>
                </a:solidFill>
                <a:latin typeface="Oswald"/>
                <a:ea typeface="Oswald"/>
                <a:cs typeface="Oswald"/>
                <a:sym typeface="Oswald"/>
              </a:rPr>
              <a:t>СЛУЖАЩИХ, </a:t>
            </a:r>
            <a:r>
              <a:rPr lang="ru" sz="1050" dirty="0">
                <a:solidFill>
                  <a:srgbClr val="000000"/>
                </a:solidFill>
                <a:latin typeface="Oswald"/>
                <a:ea typeface="Oswald"/>
                <a:cs typeface="Oswald"/>
                <a:sym typeface="Oswald"/>
              </a:rPr>
              <a:t>НАХОДЯЩИХСЯ НА ПОЛНОМ ГОСУДАРСТВЕННОМ ОБЕСПЕЧЕНИИ</a:t>
            </a:r>
            <a:endParaRPr sz="1050" dirty="0">
              <a:solidFill>
                <a:srgbClr val="000000"/>
              </a:solidFill>
              <a:latin typeface="Oswald"/>
              <a:ea typeface="Oswald"/>
              <a:cs typeface="Oswald"/>
              <a:sym typeface="Oswald"/>
            </a:endParaRPr>
          </a:p>
        </p:txBody>
      </p:sp>
      <p:sp>
        <p:nvSpPr>
          <p:cNvPr id="226" name="Google Shape;226;p33"/>
          <p:cNvSpPr/>
          <p:nvPr/>
        </p:nvSpPr>
        <p:spPr>
          <a:xfrm>
            <a:off x="464050" y="1271909"/>
            <a:ext cx="8053500" cy="3458219"/>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r>
              <a:rPr lang="ru-RU" sz="1300" b="1" dirty="0">
                <a:solidFill>
                  <a:schemeClr val="tx1"/>
                </a:solidFill>
                <a:latin typeface="Oswald"/>
                <a:ea typeface="Oswald"/>
                <a:cs typeface="Oswald"/>
                <a:sym typeface="Oswald"/>
              </a:rPr>
              <a:t>Нормативные основания</a:t>
            </a:r>
          </a:p>
          <a:p>
            <a:pPr marL="460800" indent="-293900" algn="just">
              <a:buClr>
                <a:schemeClr val="dk2"/>
              </a:buClr>
              <a:buSzPts val="1000"/>
              <a:buFont typeface="Oswald"/>
              <a:buChar char="●"/>
            </a:pPr>
            <a:r>
              <a:rPr lang="ru-RU" sz="1300" dirty="0" smtClean="0">
                <a:solidFill>
                  <a:schemeClr val="tx1"/>
                </a:solidFill>
                <a:latin typeface="Oswald"/>
                <a:ea typeface="Oswald"/>
                <a:cs typeface="Oswald"/>
                <a:sym typeface="Oswald"/>
              </a:rPr>
              <a:t>Закон </a:t>
            </a:r>
            <a:r>
              <a:rPr lang="ru-RU" sz="1300" dirty="0">
                <a:solidFill>
                  <a:schemeClr val="tx1"/>
                </a:solidFill>
                <a:latin typeface="Oswald"/>
                <a:ea typeface="Oswald"/>
                <a:cs typeface="Oswald"/>
                <a:sym typeface="Oswald"/>
              </a:rPr>
              <a:t>Свердловской области от 26.07.2022 № 95-ОЗ «О внесении изменения в Закон Свердловской области «Об образовании в Свердловской области»</a:t>
            </a:r>
          </a:p>
          <a:p>
            <a:pPr marL="460800" marR="0" lvl="0" indent="-2939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Постановление </a:t>
            </a:r>
            <a:r>
              <a:rPr lang="ru" sz="1300" dirty="0">
                <a:solidFill>
                  <a:schemeClr val="tx1"/>
                </a:solidFill>
                <a:latin typeface="Oswald"/>
                <a:ea typeface="Oswald"/>
                <a:cs typeface="Oswald"/>
                <a:sym typeface="Oswald"/>
              </a:rPr>
              <a:t>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r>
              <a:rPr lang="ru" sz="1300" dirty="0" smtClean="0">
                <a:solidFill>
                  <a:schemeClr val="tx1"/>
                </a:solidFill>
                <a:latin typeface="Oswald"/>
                <a:ea typeface="Oswald"/>
                <a:cs typeface="Oswald"/>
                <a:sym typeface="Oswald"/>
              </a:rPr>
              <a:t>»</a:t>
            </a:r>
          </a:p>
          <a:p>
            <a:pPr marL="0" lvl="0" indent="0" algn="ctr" rtl="0">
              <a:spcBef>
                <a:spcPts val="0"/>
              </a:spcBef>
              <a:spcAft>
                <a:spcPts val="0"/>
              </a:spcAft>
              <a:buNone/>
            </a:pPr>
            <a:r>
              <a:rPr lang="ru" sz="1300" b="1" dirty="0" smtClean="0">
                <a:solidFill>
                  <a:schemeClr val="tx1"/>
                </a:solidFill>
                <a:latin typeface="Oswald"/>
                <a:ea typeface="Oswald"/>
                <a:cs typeface="Oswald"/>
                <a:sym typeface="Oswald"/>
              </a:rPr>
              <a:t>Форма </a:t>
            </a:r>
            <a:r>
              <a:rPr lang="ru" sz="1300" b="1" dirty="0">
                <a:solidFill>
                  <a:schemeClr val="tx1"/>
                </a:solidFill>
                <a:latin typeface="Oswald"/>
                <a:ea typeface="Oswald"/>
                <a:cs typeface="Oswald"/>
                <a:sym typeface="Oswald"/>
              </a:rPr>
              <a:t>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Обучающиеся, находящиеся на полном государственном обеспечении:</a:t>
            </a:r>
            <a:endParaRPr sz="13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Размер компенсации: 237,3 </a:t>
            </a:r>
            <a:r>
              <a:rPr lang="ru" sz="1300" dirty="0">
                <a:solidFill>
                  <a:schemeClr val="tx1"/>
                </a:solidFill>
                <a:latin typeface="Oswald"/>
                <a:ea typeface="Oswald"/>
                <a:cs typeface="Oswald"/>
                <a:sym typeface="Oswald"/>
              </a:rPr>
              <a:t>руб. (в учебные дни, по состоянию на 01.01.2022)</a:t>
            </a:r>
            <a:endParaRPr sz="13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Размер компенсации: 261,1 </a:t>
            </a:r>
            <a:r>
              <a:rPr lang="ru" sz="1300" dirty="0">
                <a:solidFill>
                  <a:schemeClr val="tx1"/>
                </a:solidFill>
                <a:latin typeface="Oswald"/>
                <a:ea typeface="Oswald"/>
                <a:cs typeface="Oswald"/>
                <a:sym typeface="Oswald"/>
              </a:rPr>
              <a:t>руб. ( в выходные, праздничные, каникулярные дни, по состоянию на 01.01.2022)</a:t>
            </a:r>
            <a:endParaRPr sz="1300"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a:ea typeface="Oswald"/>
              <a:cs typeface="Oswald"/>
              <a:sym typeface="Oswald"/>
            </a:endParaRPr>
          </a:p>
          <a:p>
            <a:pPr marL="457200" marR="0" lvl="0" indent="0" algn="ctr" rtl="0">
              <a:spcBef>
                <a:spcPts val="0"/>
              </a:spcBef>
              <a:spcAft>
                <a:spcPts val="0"/>
              </a:spcAft>
              <a:buNone/>
            </a:pPr>
            <a:r>
              <a:rPr lang="ru" sz="1300" b="1" dirty="0">
                <a:solidFill>
                  <a:schemeClr val="tx1"/>
                </a:solidFill>
                <a:latin typeface="Oswald"/>
                <a:ea typeface="Oswald"/>
                <a:cs typeface="Oswald"/>
                <a:sym typeface="Oswald"/>
              </a:rPr>
              <a:t>Обучающиеся, нуждающиеся в социальной поддержке </a:t>
            </a:r>
            <a:endParaRPr sz="13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Размер компенсации: 63,8 </a:t>
            </a:r>
            <a:r>
              <a:rPr lang="ru" sz="1300" dirty="0">
                <a:solidFill>
                  <a:schemeClr val="tx1"/>
                </a:solidFill>
                <a:latin typeface="Oswald"/>
                <a:ea typeface="Oswald"/>
                <a:cs typeface="Oswald"/>
                <a:sym typeface="Oswald"/>
              </a:rPr>
              <a:t>руб. (в учебные дни, при реализации образовательных программ с применением электронного обучения и дистанционных образовательных технологий, по состоянию на 01.01.2022)</a:t>
            </a: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2349387241"/>
              </p:ext>
            </p:extLst>
          </p:nvPr>
        </p:nvGraphicFramePr>
        <p:xfrm>
          <a:off x="271879" y="947534"/>
          <a:ext cx="8679964" cy="3577425"/>
        </p:xfrm>
        <a:graphic>
          <a:graphicData uri="http://schemas.openxmlformats.org/drawingml/2006/table">
            <a:tbl>
              <a:tblPr>
                <a:noFill/>
                <a:tableStyleId>{BF4A3D39-4975-46BA-BE83-8B02B6239DEE}</a:tableStyleId>
              </a:tblPr>
              <a:tblGrid>
                <a:gridCol w="5055495">
                  <a:extLst>
                    <a:ext uri="{9D8B030D-6E8A-4147-A177-3AD203B41FA5}">
                      <a16:colId xmlns:a16="http://schemas.microsoft.com/office/drawing/2014/main" val="20000"/>
                    </a:ext>
                  </a:extLst>
                </a:gridCol>
                <a:gridCol w="3624469">
                  <a:extLst>
                    <a:ext uri="{9D8B030D-6E8A-4147-A177-3AD203B41FA5}">
                      <a16:colId xmlns:a16="http://schemas.microsoft.com/office/drawing/2014/main" val="20001"/>
                    </a:ext>
                  </a:extLst>
                </a:gridCol>
              </a:tblGrid>
              <a:tr h="424401">
                <a:tc>
                  <a:txBody>
                    <a:bodyPr/>
                    <a:lstStyle/>
                    <a:p>
                      <a:pPr marL="0" lvl="0" indent="0" algn="l" rtl="0">
                        <a:spcBef>
                          <a:spcPts val="0"/>
                        </a:spcBef>
                        <a:spcAft>
                          <a:spcPts val="0"/>
                        </a:spcAft>
                        <a:buNone/>
                      </a:pPr>
                      <a:r>
                        <a:rPr lang="ru-RU" sz="800" b="1" dirty="0" smtClean="0">
                          <a:latin typeface="Oswald"/>
                          <a:ea typeface="Oswald"/>
                          <a:cs typeface="Oswald"/>
                          <a:sym typeface="Oswald"/>
                        </a:rPr>
                        <a:t>Категория получателей (в соответствии с НПА Свердловской области)</a:t>
                      </a:r>
                      <a:endParaRPr sz="8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800" b="1" dirty="0">
                          <a:latin typeface="Oswald"/>
                          <a:ea typeface="Oswald"/>
                          <a:cs typeface="Oswald"/>
                          <a:sym typeface="Oswald"/>
                        </a:rPr>
                        <a:t>Порядок получения</a:t>
                      </a:r>
                      <a:endParaRPr sz="8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800">
                          <a:latin typeface="Oswald"/>
                          <a:ea typeface="Oswald"/>
                          <a:cs typeface="Oswald"/>
                          <a:sym typeface="Oswald"/>
                        </a:rPr>
                        <a:t>Подача заявления руководителю образовательной организации</a:t>
                      </a:r>
                      <a:endParaRPr sz="8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800">
                          <a:latin typeface="Oswald"/>
                          <a:ea typeface="Oswald"/>
                          <a:cs typeface="Oswald"/>
                          <a:sym typeface="Oswald"/>
                        </a:rPr>
                        <a:t>Свидетельство о смерти обоих родителей или единственного родителя</a:t>
                      </a:r>
                      <a:endParaRPr sz="8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308873">
                <a:tc>
                  <a:txBody>
                    <a:bodyPr/>
                    <a:lstStyle/>
                    <a:p>
                      <a:pPr marL="179999" lvl="0" indent="-162599" algn="l" rtl="0">
                        <a:spcBef>
                          <a:spcPts val="0"/>
                        </a:spcBef>
                        <a:spcAft>
                          <a:spcPts val="0"/>
                        </a:spcAft>
                        <a:buSzPts val="1200"/>
                        <a:buFont typeface="Oswald"/>
                        <a:buChar char="●"/>
                      </a:pPr>
                      <a:r>
                        <a:rPr lang="ru" sz="800" dirty="0">
                          <a:latin typeface="Oswald"/>
                          <a:ea typeface="Oswald"/>
                          <a:cs typeface="Oswald"/>
                          <a:sym typeface="Oswald"/>
                        </a:rPr>
                        <a:t>Дети-сироты</a:t>
                      </a:r>
                      <a:endParaRPr sz="8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308873">
                <a:tc>
                  <a:txBody>
                    <a:bodyPr/>
                    <a:lstStyle/>
                    <a:p>
                      <a:pPr marL="179999" lvl="0" indent="-162599" algn="l" rtl="0">
                        <a:spcBef>
                          <a:spcPts val="0"/>
                        </a:spcBef>
                        <a:spcAft>
                          <a:spcPts val="0"/>
                        </a:spcAft>
                        <a:buSzPts val="1200"/>
                        <a:buFont typeface="Oswald"/>
                        <a:buChar char="●"/>
                      </a:pPr>
                      <a:r>
                        <a:rPr lang="ru" sz="800" dirty="0">
                          <a:latin typeface="Oswald"/>
                          <a:ea typeface="Oswald"/>
                          <a:cs typeface="Oswald"/>
                          <a:sym typeface="Oswald"/>
                        </a:rPr>
                        <a:t>Дети, оставшиеся без попечения родителей</a:t>
                      </a:r>
                      <a:endParaRPr sz="8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08873">
                <a:tc>
                  <a:txBody>
                    <a:bodyPr/>
                    <a:lstStyle/>
                    <a:p>
                      <a:pPr marL="179999" lvl="0" indent="-162599" algn="l" rtl="0">
                        <a:spcBef>
                          <a:spcPts val="0"/>
                        </a:spcBef>
                        <a:spcAft>
                          <a:spcPts val="0"/>
                        </a:spcAft>
                        <a:buSzPts val="1200"/>
                        <a:buFont typeface="Oswald"/>
                        <a:buChar char="●"/>
                      </a:pPr>
                      <a:r>
                        <a:rPr lang="ru" sz="800" dirty="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r h="1670409">
                <a:tc>
                  <a:txBody>
                    <a:bodyPr/>
                    <a:lstStyle/>
                    <a:p>
                      <a:pPr marL="179999" lvl="0" indent="-149899" algn="l" rtl="0">
                        <a:spcBef>
                          <a:spcPts val="0"/>
                        </a:spcBef>
                        <a:spcAft>
                          <a:spcPts val="0"/>
                        </a:spcAft>
                        <a:buSzPts val="1000"/>
                        <a:buFont typeface="Oswald"/>
                        <a:buChar char="●"/>
                      </a:pPr>
                      <a:r>
                        <a:rPr lang="ru" sz="8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a:t>
                      </a:r>
                      <a:r>
                        <a:rPr lang="ru" sz="800" dirty="0">
                          <a:solidFill>
                            <a:schemeClr val="tx1"/>
                          </a:solidFill>
                          <a:latin typeface="Oswald"/>
                          <a:ea typeface="Oswald"/>
                          <a:cs typeface="Oswald"/>
                          <a:sym typeface="Oswald"/>
                        </a:rPr>
                        <a:t>, Донецкой Народной </a:t>
                      </a:r>
                      <a:r>
                        <a:rPr lang="ru" sz="800" dirty="0" smtClean="0">
                          <a:solidFill>
                            <a:schemeClr val="tx1"/>
                          </a:solidFill>
                          <a:latin typeface="Oswald"/>
                          <a:ea typeface="Oswald"/>
                          <a:cs typeface="Oswald"/>
                          <a:sym typeface="Oswald"/>
                        </a:rPr>
                        <a:t>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 sz="800" baseline="0" dirty="0" smtClean="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smtClean="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Документ, подтверждающий участие гражданина</a:t>
                      </a:r>
                      <a:r>
                        <a:rPr lang="ru" sz="800" baseline="0" dirty="0" smtClean="0">
                          <a:solidFill>
                            <a:schemeClr val="tx1"/>
                          </a:solidFill>
                          <a:latin typeface="Oswald"/>
                          <a:ea typeface="Oswald"/>
                          <a:cs typeface="Oswald"/>
                          <a:sym typeface="Oswald"/>
                        </a:rPr>
                        <a:t> (родителя, законного представителя ребенка) </a:t>
                      </a:r>
                      <a:r>
                        <a:rPr lang="ru" sz="800" dirty="0" smtClean="0">
                          <a:solidFill>
                            <a:schemeClr val="tx1"/>
                          </a:solidFill>
                          <a:latin typeface="Oswald"/>
                          <a:ea typeface="Oswald"/>
                          <a:cs typeface="Oswald"/>
                          <a:sym typeface="Oswald"/>
                        </a:rPr>
                        <a:t>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a:t>
                      </a:r>
                      <a:endParaRPr lang="ru-RU" sz="800" dirty="0" smtClean="0">
                        <a:solidFill>
                          <a:schemeClr val="tx1"/>
                        </a:solidFill>
                        <a:latin typeface="Oswald"/>
                        <a:ea typeface="Oswald"/>
                        <a:cs typeface="Oswald"/>
                        <a:sym typeface="Oswald"/>
                      </a:endParaRPr>
                    </a:p>
                    <a:p>
                      <a:pPr marL="179999" lvl="0" indent="-149225" algn="l" rtl="0">
                        <a:spcBef>
                          <a:spcPts val="0"/>
                        </a:spcBef>
                        <a:spcAft>
                          <a:spcPts val="0"/>
                        </a:spcAft>
                        <a:buSzPts val="1000"/>
                        <a:buFont typeface="Oswald"/>
                        <a:buChar char="●"/>
                      </a:pPr>
                      <a:endParaRPr lang="ru-RU" sz="800" dirty="0" smtClean="0">
                        <a:latin typeface="Oswald"/>
                        <a:ea typeface="Oswald"/>
                        <a:cs typeface="Oswald"/>
                        <a:sym typeface="Oswald"/>
                      </a:endParaRPr>
                    </a:p>
                    <a:p>
                      <a:pPr marL="179999" lvl="0" indent="-149225" algn="l" defTabSz="342900" rtl="0" eaLnBrk="1" latinLnBrk="0" hangingPunct="1">
                        <a:spcBef>
                          <a:spcPts val="0"/>
                        </a:spcBef>
                        <a:spcAft>
                          <a:spcPts val="0"/>
                        </a:spcAft>
                        <a:buSzPts val="1000"/>
                        <a:buFont typeface="Oswald"/>
                        <a:buChar char="●"/>
                      </a:pPr>
                      <a:r>
                        <a:rPr lang="ru-RU" sz="800" kern="1200" dirty="0" smtClean="0">
                          <a:solidFill>
                            <a:srgbClr val="000000"/>
                          </a:solidFill>
                          <a:latin typeface="Oswald"/>
                          <a:ea typeface="Oswald"/>
                          <a:cs typeface="Oswald"/>
                          <a:sym typeface="Oswald"/>
                        </a:rPr>
                        <a:t>Граждане</a:t>
                      </a:r>
                      <a:r>
                        <a:rPr lang="ru-RU" sz="800" kern="1200" baseline="0" dirty="0" smtClean="0">
                          <a:solidFill>
                            <a:srgbClr val="000000"/>
                          </a:solidFill>
                          <a:latin typeface="Oswald"/>
                          <a:ea typeface="Oswald"/>
                          <a:cs typeface="Oswald"/>
                          <a:sym typeface="Oswald"/>
                        </a:rPr>
                        <a:t> или  р</a:t>
                      </a:r>
                      <a:r>
                        <a:rPr lang="ru-RU" sz="800" kern="1200" dirty="0" smtClean="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txBody>
                  <a:tcPr marL="91425" marR="91425" marT="91425" marB="91425"/>
                </a:tc>
                <a:extLst>
                  <a:ext uri="{0D108BD9-81ED-4DB2-BD59-A6C34878D82A}">
                    <a16:rowId xmlns:a16="http://schemas.microsoft.com/office/drawing/2014/main"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8"/>
        <p:cNvGrpSpPr/>
        <p:nvPr/>
      </p:nvGrpSpPr>
      <p:grpSpPr>
        <a:xfrm>
          <a:off x="0" y="0"/>
          <a:ext cx="0" cy="0"/>
          <a:chOff x="0" y="0"/>
          <a:chExt cx="0" cy="0"/>
        </a:xfrm>
      </p:grpSpPr>
      <p:sp>
        <p:nvSpPr>
          <p:cNvPr id="239" name="Google Shape;239;p3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dirty="0">
                <a:solidFill>
                  <a:srgbClr val="000000"/>
                </a:solidFill>
                <a:latin typeface="Oswald"/>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100" dirty="0">
              <a:solidFill>
                <a:srgbClr val="000000"/>
              </a:solidFill>
              <a:latin typeface="Montserrat"/>
              <a:ea typeface="Montserrat"/>
              <a:cs typeface="Montserrat"/>
              <a:sym typeface="Montserrat"/>
            </a:endParaRPr>
          </a:p>
        </p:txBody>
      </p:sp>
      <p:sp>
        <p:nvSpPr>
          <p:cNvPr id="240" name="Google Shape;240;p35"/>
          <p:cNvSpPr/>
          <p:nvPr/>
        </p:nvSpPr>
        <p:spPr>
          <a:xfrm>
            <a:off x="281275" y="1319350"/>
            <a:ext cx="8045400" cy="36861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100" b="1" dirty="0">
                <a:solidFill>
                  <a:schemeClr val="tx1"/>
                </a:solidFill>
                <a:latin typeface="Oswald"/>
                <a:ea typeface="Oswald"/>
                <a:cs typeface="Oswald"/>
                <a:sym typeface="Oswald"/>
              </a:rPr>
              <a:t>Нормативные основания</a:t>
            </a:r>
            <a:endParaRPr sz="1100" b="1" dirty="0">
              <a:solidFill>
                <a:schemeClr val="tx1"/>
              </a:solidFill>
              <a:latin typeface="Oswald"/>
              <a:ea typeface="Oswald"/>
              <a:cs typeface="Oswald"/>
              <a:sym typeface="Oswald"/>
            </a:endParaRPr>
          </a:p>
          <a:p>
            <a:pPr marL="0" marR="0" lvl="0" indent="0" algn="ctr" rtl="0">
              <a:spcBef>
                <a:spcPts val="0"/>
              </a:spcBef>
              <a:spcAft>
                <a:spcPts val="0"/>
              </a:spcAft>
              <a:buNone/>
            </a:pPr>
            <a:endParaRPr sz="1100" b="1" dirty="0">
              <a:solidFill>
                <a:schemeClr val="tx1"/>
              </a:solidFill>
              <a:latin typeface="Oswald"/>
              <a:ea typeface="Oswald"/>
              <a:cs typeface="Oswald"/>
              <a:sym typeface="Oswald"/>
            </a:endParaRPr>
          </a:p>
          <a:p>
            <a:pPr marL="457200" lvl="0" indent="-292100" algn="l" rtl="0">
              <a:lnSpc>
                <a:spcPct val="115000"/>
              </a:lnSpc>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Постановление Правительства Свердловской области от 09.04.2020 № 232-ПП «Об установлении на территории Свердловской области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100" dirty="0">
              <a:solidFill>
                <a:schemeClr val="tx1"/>
              </a:solidFill>
              <a:latin typeface="Oswald"/>
              <a:ea typeface="Oswald"/>
              <a:cs typeface="Oswald"/>
              <a:sym typeface="Oswald"/>
            </a:endParaRPr>
          </a:p>
          <a:p>
            <a:pPr marL="457200" marR="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Приказ Министерства образования и молодежной политики Свердловской области от 10.04.2020 № 360-Д “О назначении, выплате и определении размера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 в отношении которых функции и полномочия учредителя осуществляются Министерством образования и молодежной политики Свердловской области, муниципальных общеобразовательных организациях, расположенных на территории Свердловской области, частных общеобразовательных организациях Свердловской области по имеющим государственную аккредитацию основным общеобразовательным программам”</a:t>
            </a:r>
            <a:endParaRPr sz="1100" dirty="0">
              <a:solidFill>
                <a:schemeClr val="tx1"/>
              </a:solidFill>
              <a:latin typeface="Oswald"/>
              <a:ea typeface="Oswald"/>
              <a:cs typeface="Oswald"/>
              <a:sym typeface="Oswald"/>
            </a:endParaRPr>
          </a:p>
          <a:p>
            <a:pPr marL="0" marR="0" lvl="0" indent="0" algn="ctr" rtl="0">
              <a:spcBef>
                <a:spcPts val="0"/>
              </a:spcBef>
              <a:spcAft>
                <a:spcPts val="0"/>
              </a:spcAft>
              <a:buNone/>
            </a:pPr>
            <a:endParaRPr sz="1100" dirty="0">
              <a:solidFill>
                <a:schemeClr val="tx1"/>
              </a:solidFill>
              <a:latin typeface="Oswald"/>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Форма предоставления - денежная</a:t>
            </a:r>
            <a:endParaRPr sz="1100" b="1" dirty="0">
              <a:solidFill>
                <a:schemeClr val="tx1"/>
              </a:solidFill>
              <a:latin typeface="Oswald"/>
              <a:ea typeface="Oswald"/>
              <a:cs typeface="Oswald"/>
              <a:sym typeface="Oswald"/>
            </a:endParaRPr>
          </a:p>
          <a:p>
            <a:pPr marL="0" lvl="0" indent="0" algn="ctr" rtl="0">
              <a:spcBef>
                <a:spcPts val="0"/>
              </a:spcBef>
              <a:spcAft>
                <a:spcPts val="0"/>
              </a:spcAft>
              <a:buNone/>
            </a:pPr>
            <a:endParaRPr sz="1100" b="1" dirty="0">
              <a:solidFill>
                <a:schemeClr val="tx1"/>
              </a:solidFill>
              <a:latin typeface="Oswald"/>
              <a:ea typeface="Oswald"/>
              <a:cs typeface="Oswald"/>
              <a:sym typeface="Oswald"/>
            </a:endParaRPr>
          </a:p>
          <a:p>
            <a:pPr marL="457200" marR="0" lvl="0" indent="-292100" algn="just" rtl="0">
              <a:spcBef>
                <a:spcPts val="0"/>
              </a:spcBef>
              <a:spcAft>
                <a:spcPts val="0"/>
              </a:spcAft>
              <a:buClr>
                <a:srgbClr val="434343"/>
              </a:buClr>
              <a:buSzPts val="1000"/>
              <a:buFont typeface="Oswald"/>
              <a:buChar char="●"/>
            </a:pPr>
            <a:r>
              <a:rPr lang="ru" sz="1100" dirty="0" smtClean="0">
                <a:solidFill>
                  <a:schemeClr val="tx1"/>
                </a:solidFill>
                <a:latin typeface="Oswald"/>
                <a:ea typeface="Oswald"/>
                <a:cs typeface="Oswald"/>
                <a:sym typeface="Oswald"/>
              </a:rPr>
              <a:t>Размер компенсации: для </a:t>
            </a:r>
            <a:r>
              <a:rPr lang="ru" sz="1100" dirty="0">
                <a:solidFill>
                  <a:schemeClr val="tx1"/>
                </a:solidFill>
                <a:latin typeface="Oswald"/>
                <a:ea typeface="Oswald"/>
                <a:cs typeface="Oswald"/>
                <a:sym typeface="Oswald"/>
              </a:rPr>
              <a:t>обучающихся, обеспечивающихся 2-х разовым бесплатным питанием,  - 127,6 руб.</a:t>
            </a:r>
            <a:endParaRPr sz="1100" dirty="0">
              <a:solidFill>
                <a:schemeClr val="tx1"/>
              </a:solidFill>
              <a:latin typeface="Oswald"/>
              <a:ea typeface="Oswald"/>
              <a:cs typeface="Oswald"/>
              <a:sym typeface="Oswald"/>
            </a:endParaRPr>
          </a:p>
          <a:p>
            <a:pPr marL="457200" lvl="0" indent="-292100" algn="just" rtl="0">
              <a:spcBef>
                <a:spcPts val="0"/>
              </a:spcBef>
              <a:spcAft>
                <a:spcPts val="0"/>
              </a:spcAft>
              <a:buClr>
                <a:srgbClr val="434343"/>
              </a:buClr>
              <a:buSzPts val="1000"/>
              <a:buFont typeface="Oswald"/>
              <a:buChar char="●"/>
            </a:pPr>
            <a:r>
              <a:rPr lang="ru" sz="1100" dirty="0" smtClean="0">
                <a:solidFill>
                  <a:schemeClr val="tx1"/>
                </a:solidFill>
                <a:latin typeface="Oswald"/>
                <a:ea typeface="Oswald"/>
                <a:cs typeface="Oswald"/>
                <a:sym typeface="Oswald"/>
              </a:rPr>
              <a:t>Размер компенсации: для </a:t>
            </a:r>
            <a:r>
              <a:rPr lang="ru" sz="1100" dirty="0">
                <a:solidFill>
                  <a:schemeClr val="tx1"/>
                </a:solidFill>
                <a:latin typeface="Oswald"/>
                <a:ea typeface="Oswald"/>
                <a:cs typeface="Oswald"/>
                <a:sym typeface="Oswald"/>
              </a:rPr>
              <a:t>обучающихся, обеспечивающихся одноразовым бесплатным питанием,  - 63,8 руб.</a:t>
            </a:r>
            <a:endParaRPr sz="1100" dirty="0">
              <a:solidFill>
                <a:schemeClr val="tx1"/>
              </a:solidFill>
              <a:latin typeface="Oswald"/>
              <a:ea typeface="Oswald"/>
              <a:cs typeface="Oswald"/>
              <a:sym typeface="Oswald"/>
            </a:endParaRPr>
          </a:p>
          <a:p>
            <a:pPr marL="0" marR="0" lvl="0" indent="0" algn="ctr" rtl="0">
              <a:spcBef>
                <a:spcPts val="0"/>
              </a:spcBef>
              <a:spcAft>
                <a:spcPts val="0"/>
              </a:spcAft>
              <a:buNone/>
            </a:pPr>
            <a:endParaRPr sz="1100" dirty="0">
              <a:solidFill>
                <a:schemeClr val="tx1"/>
              </a:solidFill>
              <a:latin typeface="Oswald"/>
              <a:ea typeface="Oswald"/>
              <a:cs typeface="Oswald"/>
              <a:sym typeface="Oswald"/>
            </a:endParaRPr>
          </a:p>
          <a:p>
            <a:pPr marL="0" lvl="0" indent="0" algn="ctr" rtl="0">
              <a:spcBef>
                <a:spcPts val="0"/>
              </a:spcBef>
              <a:spcAft>
                <a:spcPts val="0"/>
              </a:spcAft>
              <a:buNone/>
            </a:pPr>
            <a:r>
              <a:rPr lang="ru" sz="1100" b="1" dirty="0">
                <a:solidFill>
                  <a:schemeClr val="tx1"/>
                </a:solidFill>
                <a:latin typeface="Oswald"/>
                <a:ea typeface="Oswald"/>
                <a:cs typeface="Oswald"/>
                <a:sym typeface="Oswald"/>
              </a:rPr>
              <a:t>Периодичность выплаты</a:t>
            </a:r>
            <a:endParaRPr sz="1100" b="1" dirty="0">
              <a:solidFill>
                <a:schemeClr val="tx1"/>
              </a:solidFill>
              <a:latin typeface="Oswald"/>
              <a:ea typeface="Oswald"/>
              <a:cs typeface="Oswald"/>
              <a:sym typeface="Oswald"/>
            </a:endParaRPr>
          </a:p>
          <a:p>
            <a:pPr marL="0" lvl="0" indent="0" algn="ctr" rtl="0">
              <a:spcBef>
                <a:spcPts val="0"/>
              </a:spcBef>
              <a:spcAft>
                <a:spcPts val="0"/>
              </a:spcAft>
              <a:buNone/>
            </a:pPr>
            <a:endParaRPr sz="1100" b="1" dirty="0">
              <a:solidFill>
                <a:schemeClr val="tx1"/>
              </a:solidFill>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100" dirty="0">
                <a:solidFill>
                  <a:schemeClr val="tx1"/>
                </a:solidFill>
                <a:latin typeface="Oswald"/>
                <a:ea typeface="Oswald"/>
                <a:cs typeface="Oswald"/>
                <a:sym typeface="Oswald"/>
              </a:rPr>
              <a:t>Ежемесячно, в период освоения программ с применением электронного обучения и дистанционных образовательных технологий</a:t>
            </a:r>
            <a:endParaRPr sz="1100" dirty="0">
              <a:solidFill>
                <a:schemeClr val="tx1"/>
              </a:solidFill>
              <a:latin typeface="Oswald"/>
              <a:ea typeface="Oswald"/>
              <a:cs typeface="Oswald"/>
              <a:sym typeface="Oswald"/>
            </a:endParaRPr>
          </a:p>
        </p:txBody>
      </p:sp>
      <p:sp>
        <p:nvSpPr>
          <p:cNvPr id="241" name="Google Shape;241;p3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45"/>
        <p:cNvGrpSpPr/>
        <p:nvPr/>
      </p:nvGrpSpPr>
      <p:grpSpPr>
        <a:xfrm>
          <a:off x="0" y="0"/>
          <a:ext cx="0" cy="0"/>
          <a:chOff x="0" y="0"/>
          <a:chExt cx="0" cy="0"/>
        </a:xfrm>
      </p:grpSpPr>
      <p:sp>
        <p:nvSpPr>
          <p:cNvPr id="246" name="Google Shape;246;p3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graphicFrame>
        <p:nvGraphicFramePr>
          <p:cNvPr id="247" name="Google Shape;247;p36"/>
          <p:cNvGraphicFramePr/>
          <p:nvPr/>
        </p:nvGraphicFramePr>
        <p:xfrm>
          <a:off x="324888" y="1271770"/>
          <a:ext cx="8494225" cy="3657540"/>
        </p:xfrm>
        <a:graphic>
          <a:graphicData uri="http://schemas.openxmlformats.org/drawingml/2006/table">
            <a:tbl>
              <a:tblPr>
                <a:noFill/>
                <a:tableStyleId>{BF4A3D39-4975-46BA-BE83-8B02B6239DEE}</a:tableStyleId>
              </a:tblPr>
              <a:tblGrid>
                <a:gridCol w="4805625">
                  <a:extLst>
                    <a:ext uri="{9D8B030D-6E8A-4147-A177-3AD203B41FA5}">
                      <a16:colId xmlns:a16="http://schemas.microsoft.com/office/drawing/2014/main" val="20000"/>
                    </a:ext>
                  </a:extLst>
                </a:gridCol>
                <a:gridCol w="3688600">
                  <a:extLst>
                    <a:ext uri="{9D8B030D-6E8A-4147-A177-3AD203B41FA5}">
                      <a16:colId xmlns:a16="http://schemas.microsoft.com/office/drawing/2014/main" val="20001"/>
                    </a:ext>
                  </a:extLst>
                </a:gridCol>
              </a:tblGrid>
              <a:tr h="40390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p>
                      <a:pPr marL="0" lvl="0" indent="0" algn="l" rtl="0">
                        <a:spcBef>
                          <a:spcPts val="0"/>
                        </a:spcBef>
                        <a:spcAft>
                          <a:spcPts val="0"/>
                        </a:spcAft>
                        <a:buNone/>
                      </a:pP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highlight>
                          <a:srgbClr val="FF0000"/>
                        </a:highlight>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89475">
                <a:tc rowSpan="12">
                  <a:txBody>
                    <a:bodyPr/>
                    <a:lstStyle/>
                    <a:p>
                      <a:pPr marL="457200" lvl="0" indent="0" algn="l" rtl="0">
                        <a:spcBef>
                          <a:spcPts val="0"/>
                        </a:spcBef>
                        <a:spcAft>
                          <a:spcPts val="0"/>
                        </a:spcAft>
                        <a:buNone/>
                      </a:pPr>
                      <a:r>
                        <a:rPr lang="ru" sz="1100" b="1">
                          <a:latin typeface="Oswald"/>
                          <a:ea typeface="Oswald"/>
                          <a:cs typeface="Oswald"/>
                          <a:sym typeface="Oswald"/>
                        </a:rPr>
                        <a:t>Обучающиеся, обеспечиваемые  2-х разовым бесплатным питанием:</a:t>
                      </a:r>
                      <a:endParaRPr sz="1100" b="1">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Ребенок-инвалид, лица в возрасте до 18 лет, которым установлена категория «ребенок-инвалид»</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Семья, имеющая ребенка-инвалида</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Обучающиеся с ограниченными возможностями здоровья</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Родитель (законный представитель) ребенка с ограниченными возможностями здоровья</a:t>
                      </a:r>
                      <a:endParaRPr sz="1000">
                        <a:latin typeface="Oswald"/>
                        <a:ea typeface="Oswald"/>
                        <a:cs typeface="Oswald"/>
                        <a:sym typeface="Oswald"/>
                      </a:endParaRPr>
                    </a:p>
                    <a:p>
                      <a:pPr marL="457200" lvl="0" indent="0" algn="l" rtl="0">
                        <a:spcBef>
                          <a:spcPts val="0"/>
                        </a:spcBef>
                        <a:spcAft>
                          <a:spcPts val="0"/>
                        </a:spcAft>
                        <a:buNone/>
                      </a:pPr>
                      <a:r>
                        <a:rPr lang="ru" sz="1100" b="1">
                          <a:latin typeface="Oswald"/>
                          <a:ea typeface="Oswald"/>
                          <a:cs typeface="Oswald"/>
                          <a:sym typeface="Oswald"/>
                        </a:rPr>
                        <a:t>Обучающиеся, </a:t>
                      </a:r>
                      <a:r>
                        <a:rPr lang="ru" sz="1000" b="1">
                          <a:latin typeface="Oswald"/>
                          <a:ea typeface="Oswald"/>
                          <a:cs typeface="Oswald"/>
                          <a:sym typeface="Oswald"/>
                        </a:rPr>
                        <a:t>обеспечиваемые одноразовым бесплатным питанием:</a:t>
                      </a:r>
                      <a:endParaRPr sz="1100" b="1">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Семьи, имеющие и воспитывающие троих и более детей в возрасте до 18 лет, в том числе детей, принятых под опеку (попечительство) (детей до 23 лет, обучающихся в общеобразовательных организациях, профессиональных образовательных организациях по очной форме обучения)</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Дети-сироты</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Дети, оставшиеся без попечения родителей</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Лица из числа детей-сирот и детей, оставшихся без попечения родителей</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Дети из числа многодетных семей</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Законные представители детей-сирот, детей, оставшихся без попечения родителей</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Малоимущие семьи (семьи со среднедушевым доходом ниже величины прожиточного минимума, установленного в Свердловской области)</a:t>
                      </a:r>
                      <a:endParaRPr sz="1000">
                        <a:latin typeface="Oswald"/>
                        <a:ea typeface="Oswald"/>
                        <a:cs typeface="Oswald"/>
                        <a:sym typeface="Oswald"/>
                      </a:endParaRPr>
                    </a:p>
                    <a:p>
                      <a:pPr marL="179999" lvl="0" indent="-149899" algn="l" rtl="0">
                        <a:spcBef>
                          <a:spcPts val="0"/>
                        </a:spcBef>
                        <a:spcAft>
                          <a:spcPts val="0"/>
                        </a:spcAft>
                        <a:buSzPts val="1000"/>
                        <a:buFont typeface="Oswald"/>
                        <a:buChar char="●"/>
                      </a:pPr>
                      <a:r>
                        <a:rPr lang="ru" sz="1000">
                          <a:latin typeface="Oswald"/>
                          <a:ea typeface="Oswald"/>
                          <a:cs typeface="Oswald"/>
                          <a:sym typeface="Oswald"/>
                        </a:rPr>
                        <a:t>Отдельные категории граждан, проживающих в малоимущих семьях</a:t>
                      </a:r>
                      <a:endParaRPr sz="1000">
                        <a:latin typeface="Oswald"/>
                        <a:ea typeface="Oswald"/>
                        <a:cs typeface="Oswald"/>
                        <a:sym typeface="Oswald"/>
                      </a:endParaRPr>
                    </a:p>
                  </a:txBody>
                  <a:tcPr marL="91425" marR="91425" marT="91425" marB="91425"/>
                </a:tc>
                <a:tc rowSpan="12">
                  <a:txBody>
                    <a:bodyPr/>
                    <a:lstStyle/>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Подача заявления руководителю образовательной организации</a:t>
                      </a:r>
                      <a:endParaRPr sz="110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Копия паспорта или иной документ, удостоверяющего личность заявителя</a:t>
                      </a:r>
                      <a:endParaRPr sz="110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10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или паспорт ребенка заявителя (при отсутствии в образовательной организации), в отношении которого назначается денежная компенсация</a:t>
                      </a:r>
                      <a:endParaRPr sz="110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Российской Федерации на имя заявителя</a:t>
                      </a:r>
                      <a:endParaRPr sz="1100">
                        <a:latin typeface="Oswald"/>
                        <a:ea typeface="Oswald"/>
                        <a:cs typeface="Oswald"/>
                        <a:sym typeface="Oswald"/>
                      </a:endParaRPr>
                    </a:p>
                    <a:p>
                      <a:pPr marL="179999" lvl="0" indent="-155575" algn="l" rtl="0">
                        <a:lnSpc>
                          <a:spcPct val="100000"/>
                        </a:lnSpc>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обучающегося из числа отдельных категорий и (или) обучающегося с ОВЗ в соответствии с законодательством Российской Федерации</a:t>
                      </a:r>
                      <a:endParaRPr sz="1100">
                        <a:latin typeface="Oswald"/>
                        <a:ea typeface="Oswald"/>
                        <a:cs typeface="Oswald"/>
                        <a:sym typeface="Oswald"/>
                      </a:endParaRPr>
                    </a:p>
                    <a:p>
                      <a:pPr marL="0" lvl="0" indent="0" algn="l" rtl="0">
                        <a:spcBef>
                          <a:spcPts val="0"/>
                        </a:spcBef>
                        <a:spcAft>
                          <a:spcPts val="0"/>
                        </a:spcAft>
                        <a:buNone/>
                      </a:pPr>
                      <a:endParaRPr sz="11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14260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2"/>
                  </a:ext>
                </a:extLst>
              </a:tr>
              <a:tr h="16317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r h="27005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4"/>
                  </a:ext>
                </a:extLst>
              </a:tr>
              <a:tr h="48912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5"/>
                  </a:ext>
                </a:extLst>
              </a:tr>
              <a:tr h="20802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6"/>
                  </a:ext>
                </a:extLst>
              </a:tr>
              <a:tr h="19150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7"/>
                  </a:ext>
                </a:extLst>
              </a:tr>
              <a:tr h="22870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8"/>
                  </a:ext>
                </a:extLst>
              </a:tr>
              <a:tr h="17495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9"/>
                  </a:ext>
                </a:extLst>
              </a:tr>
              <a:tr h="26590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10"/>
                  </a:ext>
                </a:extLst>
              </a:tr>
              <a:tr h="29140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11"/>
                  </a:ext>
                </a:extLst>
              </a:tr>
              <a:tr h="48912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12"/>
                  </a:ext>
                </a:extLst>
              </a:tr>
            </a:tbl>
          </a:graphicData>
        </a:graphic>
      </p:graphicFrame>
      <p:sp>
        <p:nvSpPr>
          <p:cNvPr id="248" name="Google Shape;248;p3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
        <p:nvSpPr>
          <p:cNvPr id="249" name="Google Shape;249;p3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100" dirty="0">
                <a:solidFill>
                  <a:srgbClr val="000000"/>
                </a:solidFill>
                <a:latin typeface="Oswald"/>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a:t>
            </a:r>
            <a:endParaRPr sz="1100" dirty="0">
              <a:solidFill>
                <a:srgbClr val="000000"/>
              </a:solidFill>
              <a:latin typeface="Oswald"/>
              <a:ea typeface="Oswald"/>
              <a:cs typeface="Oswald"/>
              <a:sym typeface="Oswald"/>
            </a:endParaRPr>
          </a:p>
          <a:p>
            <a:pPr marL="0" lvl="0" indent="0" algn="l" rtl="0">
              <a:lnSpc>
                <a:spcPct val="90000"/>
              </a:lnSpc>
              <a:spcBef>
                <a:spcPts val="0"/>
              </a:spcBef>
              <a:spcAft>
                <a:spcPts val="0"/>
              </a:spcAft>
              <a:buNone/>
            </a:pPr>
            <a:r>
              <a:rPr lang="ru" sz="1100" dirty="0">
                <a:solidFill>
                  <a:srgbClr val="000000"/>
                </a:solidFill>
                <a:latin typeface="Oswald"/>
                <a:ea typeface="Oswald"/>
                <a:cs typeface="Oswald"/>
                <a:sym typeface="Oswald"/>
              </a:rPr>
              <a:t>(за исключением обучающихся, находящихся на полном государственном обеспечении)</a:t>
            </a:r>
            <a:endParaRPr sz="1000" dirty="0">
              <a:solidFill>
                <a:srgbClr val="000000"/>
              </a:solidFill>
              <a:latin typeface="Montserrat"/>
              <a:ea typeface="Montserrat"/>
              <a:cs typeface="Montserrat"/>
              <a:sym typeface="Montserra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RU" sz="1200" dirty="0">
                <a:solidFill>
                  <a:schemeClr val="tx1"/>
                </a:solidFill>
                <a:latin typeface="Oswald"/>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r>
              <a:rPr lang="ru-RU" sz="1200" dirty="0">
                <a:solidFill>
                  <a:srgbClr val="000000"/>
                </a:solidFill>
                <a:latin typeface="Oswald"/>
                <a:ea typeface="Oswald"/>
                <a:cs typeface="Oswald"/>
                <a:sym typeface="Oswald"/>
              </a:rPr>
              <a:t/>
            </a:r>
            <a:br>
              <a:rPr lang="ru-RU" sz="1200" dirty="0">
                <a:solidFill>
                  <a:srgbClr val="000000"/>
                </a:solidFill>
                <a:latin typeface="Oswald"/>
                <a:ea typeface="Oswald"/>
                <a:cs typeface="Oswald"/>
                <a:sym typeface="Oswald"/>
              </a:rPr>
            </a:br>
            <a:endParaRPr sz="1200" dirty="0">
              <a:solidFill>
                <a:srgbClr val="000000"/>
              </a:solidFill>
              <a:latin typeface="Oswald"/>
              <a:ea typeface="Oswald"/>
              <a:cs typeface="Oswald"/>
              <a:sym typeface="Oswald"/>
            </a:endParaRPr>
          </a:p>
        </p:txBody>
      </p:sp>
      <p:sp>
        <p:nvSpPr>
          <p:cNvPr id="226" name="Google Shape;226;p33"/>
          <p:cNvSpPr/>
          <p:nvPr/>
        </p:nvSpPr>
        <p:spPr>
          <a:xfrm>
            <a:off x="464050" y="1195575"/>
            <a:ext cx="8053500" cy="37959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swald"/>
              <a:ea typeface="Oswald"/>
              <a:cs typeface="Oswald"/>
              <a:sym typeface="Oswald"/>
            </a:endParaRPr>
          </a:p>
          <a:p>
            <a:pPr marL="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lvl="0" indent="-293900" algn="just">
              <a:buClr>
                <a:schemeClr val="dk2"/>
              </a:buClr>
              <a:buSzPts val="1000"/>
              <a:buFont typeface="Oswald"/>
              <a:buChar char="●"/>
            </a:pPr>
            <a:r>
              <a:rPr lang="ru-RU" sz="1300" dirty="0" smtClean="0">
                <a:solidFill>
                  <a:schemeClr val="tx1"/>
                </a:solidFill>
                <a:latin typeface="Oswald"/>
                <a:ea typeface="Oswald"/>
                <a:cs typeface="Oswald"/>
                <a:sym typeface="Oswald"/>
              </a:rPr>
              <a:t>Закон </a:t>
            </a:r>
            <a:r>
              <a:rPr lang="ru-RU" sz="1300" dirty="0">
                <a:solidFill>
                  <a:schemeClr val="tx1"/>
                </a:solidFill>
                <a:latin typeface="Oswald"/>
                <a:ea typeface="Oswald"/>
                <a:cs typeface="Oswald"/>
                <a:sym typeface="Oswald"/>
              </a:rPr>
              <a:t>Свердловской области от </a:t>
            </a:r>
            <a:r>
              <a:rPr lang="ru-RU" sz="1300" dirty="0" smtClean="0">
                <a:solidFill>
                  <a:schemeClr val="tx1"/>
                </a:solidFill>
                <a:latin typeface="Oswald"/>
                <a:ea typeface="Oswald"/>
                <a:cs typeface="Oswald"/>
                <a:sym typeface="Oswald"/>
              </a:rPr>
              <a:t>26.07.2022 № </a:t>
            </a:r>
            <a:r>
              <a:rPr lang="ru-RU" sz="1300" dirty="0">
                <a:solidFill>
                  <a:schemeClr val="tx1"/>
                </a:solidFill>
                <a:latin typeface="Oswald"/>
                <a:ea typeface="Oswald"/>
                <a:cs typeface="Oswald"/>
                <a:sym typeface="Oswald"/>
              </a:rPr>
              <a:t>96-ОЗ «О внесении изменения в отдельные законы Свердловской </a:t>
            </a:r>
            <a:r>
              <a:rPr lang="ru-RU" sz="1300" dirty="0" smtClean="0">
                <a:solidFill>
                  <a:schemeClr val="tx1"/>
                </a:solidFill>
                <a:latin typeface="Oswald"/>
                <a:ea typeface="Oswald"/>
                <a:cs typeface="Oswald"/>
                <a:sym typeface="Oswald"/>
              </a:rPr>
              <a:t>области</a:t>
            </a:r>
            <a:r>
              <a:rPr lang="en-US" sz="1300" dirty="0" smtClean="0">
                <a:solidFill>
                  <a:schemeClr val="tx1"/>
                </a:solidFill>
                <a:latin typeface="Oswald"/>
                <a:ea typeface="Oswald"/>
                <a:cs typeface="Oswald"/>
                <a:sym typeface="Oswald"/>
              </a:rPr>
              <a:t>…</a:t>
            </a:r>
            <a:r>
              <a:rPr lang="ru-RU" sz="1300" dirty="0" smtClean="0">
                <a:solidFill>
                  <a:schemeClr val="tx1"/>
                </a:solidFill>
                <a:latin typeface="Oswald"/>
                <a:ea typeface="Oswald"/>
                <a:cs typeface="Oswald"/>
                <a:sym typeface="Oswald"/>
              </a:rPr>
              <a:t>»</a:t>
            </a:r>
            <a:endParaRPr sz="1300" dirty="0">
              <a:solidFill>
                <a:schemeClr val="tx1"/>
              </a:solidFill>
              <a:latin typeface="Oswald"/>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r>
              <a:rPr lang="ru" sz="1300" dirty="0" smtClean="0">
                <a:solidFill>
                  <a:schemeClr val="tx1"/>
                </a:solidFill>
                <a:latin typeface="Oswald"/>
                <a:ea typeface="Oswald"/>
                <a:cs typeface="Oswald"/>
                <a:sym typeface="Oswald"/>
              </a:rPr>
              <a:t>»</a:t>
            </a: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smtClean="0">
                <a:solidFill>
                  <a:schemeClr val="tx1"/>
                </a:solidFill>
                <a:latin typeface="Oswald"/>
                <a:ea typeface="Oswald"/>
                <a:cs typeface="Oswald"/>
                <a:sym typeface="Oswald"/>
              </a:rPr>
              <a:t>Форма </a:t>
            </a:r>
            <a:r>
              <a:rPr lang="ru" sz="1300" b="1" dirty="0">
                <a:solidFill>
                  <a:schemeClr val="tx1"/>
                </a:solidFill>
                <a:latin typeface="Oswald"/>
                <a:ea typeface="Oswald"/>
                <a:cs typeface="Oswald"/>
                <a:sym typeface="Oswald"/>
              </a:rPr>
              <a:t>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Обучающиеся, находящиеся на полном государственном обеспечении:</a:t>
            </a:r>
            <a:endParaRPr sz="13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Размер компенсации: 237,3 </a:t>
            </a:r>
            <a:r>
              <a:rPr lang="ru" sz="1300" dirty="0">
                <a:solidFill>
                  <a:schemeClr val="tx1"/>
                </a:solidFill>
                <a:latin typeface="Oswald"/>
                <a:ea typeface="Oswald"/>
                <a:cs typeface="Oswald"/>
                <a:sym typeface="Oswald"/>
              </a:rPr>
              <a:t>руб. (в учебные дни, по состоянию на 01.01.2022)</a:t>
            </a:r>
            <a:endParaRPr sz="13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300" dirty="0" smtClean="0">
                <a:solidFill>
                  <a:schemeClr val="tx1"/>
                </a:solidFill>
                <a:latin typeface="Oswald"/>
                <a:ea typeface="Oswald"/>
                <a:cs typeface="Oswald"/>
                <a:sym typeface="Oswald"/>
              </a:rPr>
              <a:t>Размер компенсации: 261,1 </a:t>
            </a:r>
            <a:r>
              <a:rPr lang="ru" sz="1300" dirty="0">
                <a:solidFill>
                  <a:schemeClr val="tx1"/>
                </a:solidFill>
                <a:latin typeface="Oswald"/>
                <a:ea typeface="Oswald"/>
                <a:cs typeface="Oswald"/>
                <a:sym typeface="Oswald"/>
              </a:rPr>
              <a:t>руб. </a:t>
            </a:r>
            <a:r>
              <a:rPr lang="ru" sz="1300" dirty="0" smtClean="0">
                <a:solidFill>
                  <a:schemeClr val="tx1"/>
                </a:solidFill>
                <a:latin typeface="Oswald"/>
                <a:ea typeface="Oswald"/>
                <a:cs typeface="Oswald"/>
                <a:sym typeface="Oswald"/>
              </a:rPr>
              <a:t>(в </a:t>
            </a:r>
            <a:r>
              <a:rPr lang="ru" sz="1300" dirty="0">
                <a:solidFill>
                  <a:schemeClr val="tx1"/>
                </a:solidFill>
                <a:latin typeface="Oswald"/>
                <a:ea typeface="Oswald"/>
                <a:cs typeface="Oswald"/>
                <a:sym typeface="Oswald"/>
              </a:rPr>
              <a:t>выходные, праздничные, каникулярные дни, по состоянию на 01.01.2022)</a:t>
            </a:r>
            <a:endParaRPr sz="1300"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smtClean="0">
                <a:solidFill>
                  <a:schemeClr val="tx1"/>
                </a:solidFill>
                <a:highlight>
                  <a:schemeClr val="lt2"/>
                </a:highlight>
                <a:latin typeface="Oswald"/>
                <a:ea typeface="Oswald"/>
                <a:cs typeface="Oswald"/>
                <a:sym typeface="Oswald"/>
              </a:rPr>
              <a:t>Периодичность </a:t>
            </a:r>
            <a:r>
              <a:rPr lang="ru" sz="1300" b="1" dirty="0">
                <a:solidFill>
                  <a:schemeClr val="tx1"/>
                </a:solidFill>
                <a:highlight>
                  <a:schemeClr val="lt2"/>
                </a:highlight>
                <a:latin typeface="Oswald"/>
                <a:ea typeface="Oswald"/>
                <a:cs typeface="Oswald"/>
                <a:sym typeface="Oswald"/>
              </a:rPr>
              <a:t>выплаты</a:t>
            </a:r>
            <a:endParaRPr sz="13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extLst>
      <p:ext uri="{BB962C8B-B14F-4D97-AF65-F5344CB8AC3E}">
        <p14:creationId xmlns:p14="http://schemas.microsoft.com/office/powerpoint/2010/main" val="434058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2077516666"/>
              </p:ext>
            </p:extLst>
          </p:nvPr>
        </p:nvGraphicFramePr>
        <p:xfrm>
          <a:off x="324888" y="1271770"/>
          <a:ext cx="8494225" cy="3246060"/>
        </p:xfrm>
        <a:graphic>
          <a:graphicData uri="http://schemas.openxmlformats.org/drawingml/2006/table">
            <a:tbl>
              <a:tblPr>
                <a:noFill/>
                <a:tableStyleId>{BF4A3D39-4975-46BA-BE83-8B02B6239DEE}</a:tableStyleId>
              </a:tblPr>
              <a:tblGrid>
                <a:gridCol w="2928521">
                  <a:extLst>
                    <a:ext uri="{9D8B030D-6E8A-4147-A177-3AD203B41FA5}">
                      <a16:colId xmlns:a16="http://schemas.microsoft.com/office/drawing/2014/main" val="20000"/>
                    </a:ext>
                  </a:extLst>
                </a:gridCol>
                <a:gridCol w="5565704">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894204">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100" dirty="0" smtClean="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100" dirty="0">
                        <a:solidFill>
                          <a:schemeClr val="tx1"/>
                        </a:solidFill>
                        <a:latin typeface="Oswald"/>
                        <a:ea typeface="Oswald"/>
                        <a:cs typeface="Oswald"/>
                        <a:sym typeface="Oswald"/>
                      </a:endParaRPr>
                    </a:p>
                  </a:txBody>
                  <a:tcPr marL="91425" marR="91425" marT="91425" marB="91425"/>
                </a:tc>
                <a:tc rowSpan="2">
                  <a:txBody>
                    <a:bodyPr/>
                    <a:lstStyle/>
                    <a:p>
                      <a:pPr marL="179999" lvl="0" indent="-155575" algn="l" rtl="0">
                        <a:spcBef>
                          <a:spcPts val="0"/>
                        </a:spcBef>
                        <a:spcAft>
                          <a:spcPts val="0"/>
                        </a:spcAft>
                        <a:buSzPts val="1100"/>
                        <a:buFont typeface="Oswald"/>
                        <a:buChar char="●"/>
                      </a:pPr>
                      <a:r>
                        <a:rPr lang="ru-RU" sz="1100" dirty="0" smtClean="0">
                          <a:latin typeface="Oswald"/>
                          <a:ea typeface="Oswald"/>
                          <a:cs typeface="Oswald"/>
                          <a:sym typeface="Oswald"/>
                        </a:rPr>
                        <a:t>Подача заявления руководителю образовательной организации</a:t>
                      </a: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100" dirty="0" smtClean="0">
                          <a:solidFill>
                            <a:schemeClr val="tx1"/>
                          </a:solidFill>
                          <a:latin typeface="Oswald"/>
                          <a:ea typeface="Oswald"/>
                          <a:cs typeface="Oswald"/>
                          <a:sym typeface="Oswald"/>
                        </a:rPr>
                        <a:t>Свидетельство о смерти обоих родителей или единственного родителя</a:t>
                      </a: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smtClean="0">
                        <a:latin typeface="Oswald"/>
                        <a:ea typeface="Oswald"/>
                        <a:cs typeface="Oswald"/>
                        <a:sym typeface="Oswald"/>
                      </a:endParaRP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100" smtClean="0">
                          <a:latin typeface="Oswald"/>
                          <a:ea typeface="Oswald"/>
                          <a:cs typeface="Oswald"/>
                          <a:sym typeface="Oswald"/>
                        </a:rPr>
                        <a:t>Подача </a:t>
                      </a:r>
                      <a:r>
                        <a:rPr lang="ru-RU" sz="1100" dirty="0" smtClean="0">
                          <a:latin typeface="Oswald"/>
                          <a:ea typeface="Oswald"/>
                          <a:cs typeface="Oswald"/>
                          <a:sym typeface="Oswald"/>
                        </a:rPr>
                        <a:t>заявления руководителю </a:t>
                      </a:r>
                      <a:r>
                        <a:rPr lang="ru-RU" sz="1100" smtClean="0">
                          <a:latin typeface="Oswald"/>
                          <a:ea typeface="Oswald"/>
                          <a:cs typeface="Oswald"/>
                          <a:sym typeface="Oswald"/>
                        </a:rPr>
                        <a:t>образовательной организации</a:t>
                      </a:r>
                      <a:endParaRPr lang="ru-RU" sz="1100" dirty="0" smtClean="0">
                        <a:latin typeface="Oswald"/>
                        <a:ea typeface="Oswald"/>
                        <a:cs typeface="Oswald"/>
                        <a:sym typeface="Oswald"/>
                      </a:endParaRPr>
                    </a:p>
                    <a:p>
                      <a:pPr marL="179999" lvl="0" indent="-155575" algn="l" rtl="0">
                        <a:spcBef>
                          <a:spcPts val="0"/>
                        </a:spcBef>
                        <a:spcAft>
                          <a:spcPts val="0"/>
                        </a:spcAft>
                        <a:buSzPts val="1100"/>
                        <a:buFont typeface="Oswald"/>
                        <a:buChar char="●"/>
                      </a:pPr>
                      <a:r>
                        <a:rPr lang="ru-RU" sz="1100" dirty="0" smtClean="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24424" lvl="0" indent="0" algn="l" rtl="0">
                        <a:spcBef>
                          <a:spcPts val="0"/>
                        </a:spcBef>
                        <a:spcAft>
                          <a:spcPts val="0"/>
                        </a:spcAft>
                        <a:buSzPts val="1100"/>
                        <a:buFont typeface="Oswald"/>
                        <a:buNone/>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590775">
                <a:tc>
                  <a:txBody>
                    <a:bodyPr/>
                    <a:lstStyle/>
                    <a:p>
                      <a:pPr marL="179999" lvl="0" indent="-156249" algn="l" rtl="0">
                        <a:spcBef>
                          <a:spcPts val="0"/>
                        </a:spcBef>
                        <a:spcAft>
                          <a:spcPts val="0"/>
                        </a:spcAft>
                        <a:buSzPts val="1100"/>
                        <a:buFont typeface="Oswald"/>
                        <a:buChar char="●"/>
                      </a:pPr>
                      <a:r>
                        <a:rPr lang="ru-RU" sz="1100" dirty="0" smtClean="0">
                          <a:latin typeface="Oswald"/>
                          <a:ea typeface="Oswald"/>
                          <a:cs typeface="Oswald"/>
                          <a:sym typeface="Oswald"/>
                        </a:rPr>
                        <a:t>лица из числа детей-сирот и детей, оставшихся без попечения родителей</a:t>
                      </a:r>
                    </a:p>
                    <a:p>
                      <a:pPr marL="179999" lvl="0" indent="-156249" algn="l" rtl="0">
                        <a:spcBef>
                          <a:spcPts val="0"/>
                        </a:spcBef>
                        <a:spcAft>
                          <a:spcPts val="0"/>
                        </a:spcAft>
                        <a:buSzPts val="1100"/>
                        <a:buFont typeface="Oswald"/>
                        <a:buChar char="●"/>
                      </a:pPr>
                      <a:endParaRPr sz="1100" dirty="0">
                        <a:latin typeface="Oswald"/>
                        <a:ea typeface="Oswald"/>
                        <a:cs typeface="Oswald"/>
                        <a:sym typeface="Oswald"/>
                      </a:endParaRPr>
                    </a:p>
                  </a:txBody>
                  <a:tcPr marL="91425" marR="91425" marT="91425" marB="91425"/>
                </a:tc>
                <a:tc vMerge="1">
                  <a:txBody>
                    <a:bodyPr/>
                    <a:lstStyle/>
                    <a:p>
                      <a:pPr marL="179999" lvl="0" indent="-155575" algn="l" rtl="0">
                        <a:spcBef>
                          <a:spcPts val="0"/>
                        </a:spcBef>
                        <a:spcAft>
                          <a:spcPts val="0"/>
                        </a:spcAft>
                        <a:buSzPts val="1100"/>
                        <a:buFont typeface="Oswald"/>
                        <a:buChar char="●"/>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RU" sz="1200" dirty="0">
                <a:solidFill>
                  <a:schemeClr val="tx1"/>
                </a:solidFill>
                <a:latin typeface="Oswald"/>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a:t>
            </a:r>
            <a:r>
              <a:rPr lang="ru-RU" sz="1200" dirty="0" smtClean="0">
                <a:solidFill>
                  <a:schemeClr val="tx1"/>
                </a:solidFill>
                <a:latin typeface="Oswald"/>
                <a:ea typeface="Oswald"/>
                <a:cs typeface="Oswald"/>
                <a:sym typeface="Oswald"/>
              </a:rPr>
              <a:t>образовательным </a:t>
            </a:r>
            <a:r>
              <a:rPr lang="ru-RU" sz="1200" dirty="0">
                <a:solidFill>
                  <a:schemeClr val="tx1"/>
                </a:solidFill>
                <a:latin typeface="Oswald"/>
                <a:ea typeface="Oswald"/>
                <a:cs typeface="Oswald"/>
                <a:sym typeface="Oswald"/>
              </a:rPr>
              <a:t>программам основного общего, среднего общего образования</a:t>
            </a:r>
            <a:endParaRPr sz="1000" dirty="0">
              <a:solidFill>
                <a:schemeClr val="tx1"/>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extLst>
      <p:ext uri="{BB962C8B-B14F-4D97-AF65-F5344CB8AC3E}">
        <p14:creationId xmlns:p14="http://schemas.microsoft.com/office/powerpoint/2010/main" val="3674104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swald"/>
              <a:ea typeface="Oswald"/>
              <a:cs typeface="Oswald"/>
              <a:sym typeface="Oswald"/>
            </a:endParaRPr>
          </a:p>
        </p:txBody>
      </p:sp>
      <p:sp>
        <p:nvSpPr>
          <p:cNvPr id="255" name="Google Shape;255;p37"/>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indent="-317500" algn="just">
              <a:buClr>
                <a:schemeClr val="dk2"/>
              </a:buClr>
              <a:buSzPts val="1400"/>
              <a:buFont typeface="Oswald"/>
              <a:buChar char="●"/>
            </a:pPr>
            <a:r>
              <a:rPr lang="ru" sz="1300" dirty="0">
                <a:solidFill>
                  <a:schemeClr val="tx1"/>
                </a:solidFill>
                <a:latin typeface="Oswald"/>
                <a:ea typeface="Oswald"/>
                <a:cs typeface="Oswald"/>
                <a:sym typeface="Oswald"/>
              </a:rPr>
              <a:t>Закон Свердловской области от 26.07.2022 № </a:t>
            </a:r>
            <a:r>
              <a:rPr lang="ru" sz="1300" dirty="0" smtClean="0">
                <a:solidFill>
                  <a:schemeClr val="tx1"/>
                </a:solidFill>
                <a:latin typeface="Oswald"/>
                <a:ea typeface="Oswald"/>
                <a:cs typeface="Oswald"/>
                <a:sym typeface="Oswald"/>
              </a:rPr>
              <a:t>96-ОЗ </a:t>
            </a:r>
            <a:r>
              <a:rPr lang="ru" sz="1300" dirty="0">
                <a:solidFill>
                  <a:schemeClr val="tx1"/>
                </a:solidFill>
                <a:latin typeface="Oswald"/>
                <a:ea typeface="Oswald"/>
                <a:cs typeface="Oswald"/>
                <a:sym typeface="Oswald"/>
              </a:rPr>
              <a:t>«О внесении </a:t>
            </a:r>
            <a:r>
              <a:rPr lang="ru" sz="1300" dirty="0" smtClean="0">
                <a:solidFill>
                  <a:schemeClr val="tx1"/>
                </a:solidFill>
                <a:latin typeface="Oswald"/>
                <a:ea typeface="Oswald"/>
                <a:cs typeface="Oswald"/>
                <a:sym typeface="Oswald"/>
              </a:rPr>
              <a:t>изменений </a:t>
            </a:r>
            <a:r>
              <a:rPr lang="ru" sz="1300" dirty="0">
                <a:solidFill>
                  <a:schemeClr val="tx1"/>
                </a:solidFill>
                <a:latin typeface="Oswald"/>
                <a:ea typeface="Oswald"/>
                <a:cs typeface="Oswald"/>
                <a:sym typeface="Oswald"/>
              </a:rPr>
              <a:t>в </a:t>
            </a:r>
            <a:r>
              <a:rPr lang="ru" sz="1300" dirty="0" smtClean="0">
                <a:solidFill>
                  <a:schemeClr val="tx1"/>
                </a:solidFill>
                <a:latin typeface="Oswald"/>
                <a:ea typeface="Oswald"/>
                <a:cs typeface="Oswald"/>
                <a:sym typeface="Oswald"/>
              </a:rPr>
              <a:t>отдельные законы </a:t>
            </a:r>
            <a:r>
              <a:rPr lang="ru" sz="1300" dirty="0">
                <a:solidFill>
                  <a:schemeClr val="tx1"/>
                </a:solidFill>
                <a:latin typeface="Oswald"/>
                <a:ea typeface="Oswald"/>
                <a:cs typeface="Oswald"/>
                <a:sym typeface="Oswald"/>
              </a:rPr>
              <a:t>Свердловской </a:t>
            </a:r>
            <a:r>
              <a:rPr lang="ru" sz="1300" dirty="0" smtClean="0">
                <a:solidFill>
                  <a:schemeClr val="tx1"/>
                </a:solidFill>
                <a:latin typeface="Oswald"/>
                <a:ea typeface="Oswald"/>
                <a:cs typeface="Oswald"/>
                <a:sym typeface="Oswald"/>
              </a:rPr>
              <a:t>области»</a:t>
            </a:r>
            <a:endParaRPr lang="ru" sz="1300"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Постановление </a:t>
            </a:r>
            <a:r>
              <a:rPr lang="ru" sz="1300" dirty="0">
                <a:solidFill>
                  <a:schemeClr val="tx1"/>
                </a:solidFill>
                <a:latin typeface="Oswald"/>
                <a:ea typeface="Oswald"/>
                <a:cs typeface="Oswald"/>
                <a:sym typeface="Oswald"/>
              </a:rPr>
              <a:t>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smtClean="0">
                <a:solidFill>
                  <a:schemeClr val="tx1"/>
                </a:solidFill>
                <a:latin typeface="Oswald"/>
                <a:ea typeface="Oswald"/>
                <a:cs typeface="Oswald"/>
                <a:sym typeface="Oswald"/>
              </a:rPr>
              <a:t>Размер компенсации: 42 </a:t>
            </a:r>
            <a:r>
              <a:rPr lang="ru" sz="1300" dirty="0">
                <a:solidFill>
                  <a:schemeClr val="tx1"/>
                </a:solidFill>
                <a:latin typeface="Oswald"/>
                <a:ea typeface="Oswald"/>
                <a:cs typeface="Oswald"/>
                <a:sym typeface="Oswald"/>
              </a:rPr>
              <a:t>414,2 руб. ( в календарный год, по состоянию на 01.01.2022)</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a:t>
            </a:r>
            <a:endParaRPr sz="1300"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Ежегодно</a:t>
            </a:r>
            <a:endParaRPr sz="1300" dirty="0">
              <a:solidFill>
                <a:schemeClr val="tx1"/>
              </a:solidFill>
              <a:latin typeface="Oswald"/>
              <a:ea typeface="Oswald"/>
              <a:cs typeface="Oswald"/>
              <a:sym typeface="Oswald"/>
            </a:endParaRPr>
          </a:p>
        </p:txBody>
      </p:sp>
      <p:sp>
        <p:nvSpPr>
          <p:cNvPr id="256" name="Google Shape;256;p3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0587</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60"/>
        <p:cNvGrpSpPr/>
        <p:nvPr/>
      </p:nvGrpSpPr>
      <p:grpSpPr>
        <a:xfrm>
          <a:off x="0" y="0"/>
          <a:ext cx="0" cy="0"/>
          <a:chOff x="0" y="0"/>
          <a:chExt cx="0" cy="0"/>
        </a:xfrm>
      </p:grpSpPr>
      <p:sp>
        <p:nvSpPr>
          <p:cNvPr id="261" name="Google Shape;261;p38"/>
          <p:cNvSpPr txBox="1"/>
          <p:nvPr/>
        </p:nvSpPr>
        <p:spPr>
          <a:xfrm>
            <a:off x="747150" y="48100"/>
            <a:ext cx="1926900" cy="4373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swald"/>
              <a:ea typeface="Oswald"/>
              <a:cs typeface="Oswald"/>
              <a:sym typeface="Oswald"/>
            </a:endParaRPr>
          </a:p>
        </p:txBody>
      </p:sp>
      <p:graphicFrame>
        <p:nvGraphicFramePr>
          <p:cNvPr id="262" name="Google Shape;262;p38"/>
          <p:cNvGraphicFramePr/>
          <p:nvPr>
            <p:extLst>
              <p:ext uri="{D42A27DB-BD31-4B8C-83A1-F6EECF244321}">
                <p14:modId xmlns:p14="http://schemas.microsoft.com/office/powerpoint/2010/main" val="1099153979"/>
              </p:ext>
            </p:extLst>
          </p:nvPr>
        </p:nvGraphicFramePr>
        <p:xfrm>
          <a:off x="362791" y="533521"/>
          <a:ext cx="8494225" cy="4575285"/>
        </p:xfrm>
        <a:graphic>
          <a:graphicData uri="http://schemas.openxmlformats.org/drawingml/2006/table">
            <a:tbl>
              <a:tblPr>
                <a:noFill/>
                <a:tableStyleId>{BF4A3D39-4975-46BA-BE83-8B02B6239DEE}</a:tableStyleId>
              </a:tblPr>
              <a:tblGrid>
                <a:gridCol w="5618712">
                  <a:extLst>
                    <a:ext uri="{9D8B030D-6E8A-4147-A177-3AD203B41FA5}">
                      <a16:colId xmlns:a16="http://schemas.microsoft.com/office/drawing/2014/main" val="20000"/>
                    </a:ext>
                  </a:extLst>
                </a:gridCol>
                <a:gridCol w="2875513">
                  <a:extLst>
                    <a:ext uri="{9D8B030D-6E8A-4147-A177-3AD203B41FA5}">
                      <a16:colId xmlns:a16="http://schemas.microsoft.com/office/drawing/2014/main" val="20001"/>
                    </a:ext>
                  </a:extLst>
                </a:gridCol>
              </a:tblGrid>
              <a:tr h="39135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42843">
                <a:tc>
                  <a:txBody>
                    <a:bodyPr/>
                    <a:lstStyle/>
                    <a:p>
                      <a:pPr marL="179999" lvl="0" indent="-149899"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Лица, потерявшие в период их обучения обоих родителей или единственного родителя:</a:t>
                      </a:r>
                    </a:p>
                    <a:p>
                      <a:pPr marL="201550" lvl="0" indent="-171450" algn="l" rtl="0">
                        <a:spcBef>
                          <a:spcPts val="0"/>
                        </a:spcBef>
                        <a:spcAft>
                          <a:spcPts val="0"/>
                        </a:spcAft>
                        <a:buSzPts val="1000"/>
                        <a:buFontTx/>
                        <a:buChar char="-"/>
                      </a:pPr>
                      <a:r>
                        <a:rPr lang="ru-RU" sz="800" dirty="0" smtClean="0">
                          <a:solidFill>
                            <a:schemeClr val="tx1"/>
                          </a:solidFill>
                          <a:latin typeface="Oswald"/>
                          <a:ea typeface="Oswald"/>
                          <a:cs typeface="Oswald"/>
                          <a:sym typeface="Oswald"/>
                        </a:rPr>
                        <a:t>обучающиеся по очной форме, по основным образовательным </a:t>
                      </a:r>
                      <a:r>
                        <a:rPr lang="ru-RU" sz="800" baseline="0" dirty="0" smtClean="0">
                          <a:solidFill>
                            <a:schemeClr val="tx1"/>
                          </a:solidFill>
                          <a:latin typeface="Oswald"/>
                          <a:ea typeface="Oswald"/>
                          <a:cs typeface="Oswald"/>
                          <a:sym typeface="Oswald"/>
                        </a:rPr>
                        <a:t>по основным профессиональным образовательным п</a:t>
                      </a:r>
                      <a:r>
                        <a:rPr lang="ru-RU" sz="800" dirty="0" smtClean="0">
                          <a:solidFill>
                            <a:schemeClr val="tx1"/>
                          </a:solidFill>
                          <a:latin typeface="Oswald"/>
                          <a:ea typeface="Oswald"/>
                          <a:cs typeface="Oswald"/>
                          <a:sym typeface="Oswald"/>
                        </a:rPr>
                        <a:t>рограммам и (или) по программам профессиональной подготовки по профессиям рабочих, должностям служащих</a:t>
                      </a:r>
                    </a:p>
                    <a:p>
                      <a:pPr marL="201550" lvl="0" indent="-171450" algn="l" rtl="0">
                        <a:spcBef>
                          <a:spcPts val="0"/>
                        </a:spcBef>
                        <a:spcAft>
                          <a:spcPts val="0"/>
                        </a:spcAft>
                        <a:buSzPts val="1000"/>
                        <a:buFontTx/>
                        <a:buChar char="-"/>
                      </a:pPr>
                      <a:r>
                        <a:rPr lang="ru-RU" sz="800" dirty="0" smtClean="0">
                          <a:solidFill>
                            <a:schemeClr val="tx1"/>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Свидетельство о смерти обоих родителей или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326120">
                <a:tc>
                  <a:txBody>
                    <a:bodyPr/>
                    <a:lstStyle/>
                    <a:p>
                      <a:pPr marL="179999" lvl="0" indent="-149899" algn="l" rtl="0">
                        <a:spcBef>
                          <a:spcPts val="0"/>
                        </a:spcBef>
                        <a:spcAft>
                          <a:spcPts val="0"/>
                        </a:spcAft>
                        <a:buSzPts val="1000"/>
                        <a:buFont typeface="Oswald"/>
                        <a:buChar char="●"/>
                      </a:pPr>
                      <a:r>
                        <a:rPr lang="ru" sz="800" dirty="0">
                          <a:solidFill>
                            <a:schemeClr val="tx1"/>
                          </a:solidFill>
                          <a:latin typeface="Oswald"/>
                          <a:ea typeface="Oswald"/>
                          <a:cs typeface="Oswald"/>
                          <a:sym typeface="Oswald"/>
                        </a:rPr>
                        <a:t>Дети-сироты</a:t>
                      </a:r>
                      <a:endParaRPr sz="800" dirty="0">
                        <a:solidFill>
                          <a:schemeClr val="tx1"/>
                        </a:solidFill>
                        <a:latin typeface="Oswald"/>
                        <a:ea typeface="Oswald"/>
                        <a:cs typeface="Oswald"/>
                        <a:sym typeface="Oswald"/>
                      </a:endParaRPr>
                    </a:p>
                  </a:txBody>
                  <a:tcPr marL="91425" marR="91425" marT="91425" marB="91425"/>
                </a:tc>
                <a:tc rowSpan="3">
                  <a:txBody>
                    <a:bodyPr/>
                    <a:lstStyle/>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p>
                      <a:pPr marL="179999" lvl="0" indent="-86399" algn="l" rtl="0">
                        <a:spcBef>
                          <a:spcPts val="0"/>
                        </a:spcBef>
                        <a:spcAft>
                          <a:spcPts val="0"/>
                        </a:spcAft>
                        <a:buNone/>
                      </a:pPr>
                      <a:endParaRPr sz="800" dirty="0">
                        <a:latin typeface="Oswald"/>
                        <a:ea typeface="Oswald"/>
                        <a:cs typeface="Oswald"/>
                        <a:sym typeface="Oswald"/>
                      </a:endParaRPr>
                    </a:p>
                  </a:txBody>
                  <a:tcPr marL="91425" marR="91425" marT="91425" marB="91425" anchor="ctr"/>
                </a:tc>
                <a:extLst>
                  <a:ext uri="{0D108BD9-81ED-4DB2-BD59-A6C34878D82A}">
                    <a16:rowId xmlns:a16="http://schemas.microsoft.com/office/drawing/2014/main" val="10002"/>
                  </a:ext>
                </a:extLst>
              </a:tr>
              <a:tr h="383185">
                <a:tc>
                  <a:txBody>
                    <a:bodyPr/>
                    <a:lstStyle/>
                    <a:p>
                      <a:pPr marL="179999" lvl="0" indent="-149899" algn="l" rtl="0">
                        <a:spcBef>
                          <a:spcPts val="0"/>
                        </a:spcBef>
                        <a:spcAft>
                          <a:spcPts val="0"/>
                        </a:spcAft>
                        <a:buSzPts val="1000"/>
                        <a:buFont typeface="Oswald"/>
                        <a:buChar char="●"/>
                      </a:pPr>
                      <a:r>
                        <a:rPr lang="ru" sz="800" dirty="0">
                          <a:solidFill>
                            <a:schemeClr val="tx1"/>
                          </a:solidFill>
                          <a:latin typeface="Oswald"/>
                          <a:ea typeface="Oswald"/>
                          <a:cs typeface="Oswald"/>
                          <a:sym typeface="Oswald"/>
                        </a:rPr>
                        <a:t>Дети, оставшиеся без попечения родителей</a:t>
                      </a:r>
                      <a:endParaRPr sz="80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769480">
                <a:tc>
                  <a:txBody>
                    <a:bodyPr/>
                    <a:lstStyle/>
                    <a:p>
                      <a:pPr marL="179999" lvl="0" indent="-149899"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Лица из числа детей-сирот и детей, оставшихся без попечения родителей:</a:t>
                      </a:r>
                    </a:p>
                    <a:p>
                      <a:pPr marL="201550" lvl="0" indent="-171450" algn="l" rtl="0">
                        <a:spcBef>
                          <a:spcPts val="0"/>
                        </a:spcBef>
                        <a:spcAft>
                          <a:spcPts val="0"/>
                        </a:spcAft>
                        <a:buSzPts val="1000"/>
                        <a:buFontTx/>
                        <a:buChar char="-"/>
                      </a:pPr>
                      <a:r>
                        <a:rPr lang="ru-RU" sz="800" baseline="0" dirty="0" smtClean="0">
                          <a:solidFill>
                            <a:schemeClr val="tx1"/>
                          </a:solidFill>
                          <a:latin typeface="Oswald"/>
                          <a:ea typeface="Oswald"/>
                          <a:cs typeface="Oswald"/>
                          <a:sym typeface="Oswald"/>
                        </a:rPr>
                        <a:t>о</a:t>
                      </a:r>
                      <a:r>
                        <a:rPr lang="ru-RU" sz="800" dirty="0" smtClean="0">
                          <a:solidFill>
                            <a:schemeClr val="tx1"/>
                          </a:solidFill>
                          <a:latin typeface="Oswald"/>
                          <a:ea typeface="Oswald"/>
                          <a:cs typeface="Oswald"/>
                          <a:sym typeface="Oswald"/>
                        </a:rPr>
                        <a:t>бучающиеся</a:t>
                      </a:r>
                      <a:r>
                        <a:rPr lang="ru-RU" sz="800" baseline="0" dirty="0" smtClean="0">
                          <a:solidFill>
                            <a:schemeClr val="tx1"/>
                          </a:solidFill>
                          <a:latin typeface="Oswald"/>
                          <a:ea typeface="Oswald"/>
                          <a:cs typeface="Oswald"/>
                          <a:sym typeface="Oswald"/>
                        </a:rPr>
                        <a:t> </a:t>
                      </a:r>
                      <a:r>
                        <a:rPr lang="ru-RU" sz="800" dirty="0" smtClean="0">
                          <a:solidFill>
                            <a:schemeClr val="tx1"/>
                          </a:solidFill>
                          <a:latin typeface="Oswald"/>
                          <a:ea typeface="Oswald"/>
                          <a:cs typeface="Oswald"/>
                          <a:sym typeface="Oswald"/>
                        </a:rPr>
                        <a:t>по очной форме, </a:t>
                      </a:r>
                      <a:r>
                        <a:rPr lang="ru-RU" sz="800" baseline="0" dirty="0" smtClean="0">
                          <a:solidFill>
                            <a:schemeClr val="tx1"/>
                          </a:solidFill>
                          <a:latin typeface="Oswald"/>
                          <a:ea typeface="Oswald"/>
                          <a:cs typeface="Oswald"/>
                          <a:sym typeface="Oswald"/>
                        </a:rPr>
                        <a:t> по основным профессиональным образовательным п</a:t>
                      </a:r>
                      <a:r>
                        <a:rPr lang="ru-RU" sz="800" dirty="0" smtClean="0">
                          <a:solidFill>
                            <a:schemeClr val="tx1"/>
                          </a:solidFill>
                          <a:latin typeface="Oswald"/>
                          <a:ea typeface="Oswald"/>
                          <a:cs typeface="Oswald"/>
                          <a:sym typeface="Oswald"/>
                        </a:rPr>
                        <a:t>рограммам и (или) по программам профессиональной подготовки по профессиям рабочих, должностям служащих  </a:t>
                      </a:r>
                    </a:p>
                    <a:p>
                      <a:pPr marL="201550" marR="0" lvl="0" indent="-171450" algn="l" defTabSz="342900" rtl="0" eaLnBrk="1" fontAlgn="auto" latinLnBrk="0" hangingPunct="1">
                        <a:lnSpc>
                          <a:spcPct val="100000"/>
                        </a:lnSpc>
                        <a:spcBef>
                          <a:spcPts val="0"/>
                        </a:spcBef>
                        <a:spcAft>
                          <a:spcPts val="0"/>
                        </a:spcAft>
                        <a:buClrTx/>
                        <a:buSzPts val="1000"/>
                        <a:buFontTx/>
                        <a:buChar char="-"/>
                        <a:tabLst/>
                        <a:defRPr/>
                      </a:pPr>
                      <a:r>
                        <a:rPr lang="ru-RU" sz="800" dirty="0" smtClean="0">
                          <a:solidFill>
                            <a:schemeClr val="tx1"/>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  </a:t>
                      </a:r>
                      <a:endParaRPr sz="800" dirty="0">
                        <a:solidFill>
                          <a:schemeClr val="tx1"/>
                        </a:solidFill>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r h="1500266">
                <a:tc>
                  <a:txBody>
                    <a:bodyPr/>
                    <a:lstStyle/>
                    <a:p>
                      <a:pPr marL="179999" lvl="0" indent="-149899"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RU" sz="800" baseline="0" dirty="0" smtClean="0">
                          <a:solidFill>
                            <a:schemeClr val="tx1"/>
                          </a:solidFill>
                          <a:latin typeface="Oswald"/>
                          <a:ea typeface="Oswald"/>
                          <a:cs typeface="Oswald"/>
                          <a:sym typeface="Oswald"/>
                        </a:rPr>
                        <a:t> </a:t>
                      </a:r>
                      <a:r>
                        <a:rPr lang="ru-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a:t>
                      </a:r>
                      <a:r>
                        <a:rPr lang="ru-RU" sz="800" baseline="0" dirty="0" smtClean="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smtClean="0">
                          <a:latin typeface="Oswald"/>
                          <a:ea typeface="Oswald"/>
                          <a:cs typeface="Oswald"/>
                          <a:sym typeface="Oswald"/>
                        </a:rPr>
                        <a:t>Подача заявления руководителю образовательной организации</a:t>
                      </a:r>
                    </a:p>
                    <a:p>
                      <a:pPr marL="179999" lvl="0" indent="-149225" algn="l" rtl="0">
                        <a:spcBef>
                          <a:spcPts val="0"/>
                        </a:spcBef>
                        <a:spcAft>
                          <a:spcPts val="0"/>
                        </a:spcAft>
                        <a:buSzPts val="1000"/>
                        <a:buFont typeface="Oswald"/>
                        <a:buChar char="●"/>
                      </a:pPr>
                      <a:r>
                        <a:rPr lang="ru-RU" sz="800" dirty="0" smtClean="0">
                          <a:solidFill>
                            <a:schemeClr val="tx1"/>
                          </a:solidFill>
                          <a:latin typeface="Oswald"/>
                          <a:ea typeface="Oswald"/>
                          <a:cs typeface="Oswald"/>
                          <a:sym typeface="Oswald"/>
                        </a:rPr>
                        <a:t>Документ, подтверждающий участие гражданина</a:t>
                      </a:r>
                      <a:r>
                        <a:rPr lang="ru" sz="800" baseline="0" dirty="0" smtClean="0">
                          <a:solidFill>
                            <a:schemeClr val="tx1"/>
                          </a:solidFill>
                          <a:latin typeface="Oswald"/>
                          <a:ea typeface="Oswald"/>
                          <a:cs typeface="Oswald"/>
                          <a:sym typeface="Oswald"/>
                        </a:rPr>
                        <a:t> (родителя, законного представителя ребенка) </a:t>
                      </a:r>
                      <a:r>
                        <a:rPr lang="ru" sz="800" dirty="0" smtClean="0">
                          <a:solidFill>
                            <a:schemeClr val="tx1"/>
                          </a:solidFill>
                          <a:latin typeface="Oswald"/>
                          <a:ea typeface="Oswald"/>
                          <a:cs typeface="Oswald"/>
                          <a:sym typeface="Oswald"/>
                        </a:rPr>
                        <a:t>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a:t>
                      </a:r>
                      <a:endParaRPr lang="ru-RU" sz="800" dirty="0" smtClean="0">
                        <a:solidFill>
                          <a:schemeClr val="tx1"/>
                        </a:solidFill>
                        <a:latin typeface="Oswald"/>
                        <a:ea typeface="Oswald"/>
                        <a:cs typeface="Oswald"/>
                        <a:sym typeface="Oswald"/>
                      </a:endParaRPr>
                    </a:p>
                    <a:p>
                      <a:pPr marL="179999" lvl="0" indent="-149225" algn="l" defTabSz="342900" rtl="0" eaLnBrk="1" latinLnBrk="0" hangingPunct="1">
                        <a:spcBef>
                          <a:spcPts val="0"/>
                        </a:spcBef>
                        <a:spcAft>
                          <a:spcPts val="0"/>
                        </a:spcAft>
                        <a:buSzPts val="1000"/>
                        <a:buFont typeface="Oswald"/>
                        <a:buChar char="●"/>
                      </a:pPr>
                      <a:r>
                        <a:rPr lang="ru-RU" sz="800" b="0" kern="1200" dirty="0" smtClean="0">
                          <a:solidFill>
                            <a:schemeClr val="tx1"/>
                          </a:solidFill>
                          <a:latin typeface="Oswald"/>
                          <a:ea typeface="Oswald"/>
                          <a:cs typeface="Oswald"/>
                          <a:sym typeface="Oswald"/>
                        </a:rPr>
                        <a:t>Граждане или родители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86399" algn="l" rtl="0">
                        <a:spcBef>
                          <a:spcPts val="0"/>
                        </a:spcBef>
                        <a:spcAft>
                          <a:spcPts val="0"/>
                        </a:spcAft>
                        <a:buNone/>
                      </a:pPr>
                      <a:endParaRPr sz="800" b="0" dirty="0">
                        <a:solidFill>
                          <a:schemeClr val="tx1"/>
                        </a:solidFill>
                        <a:latin typeface="Oswald"/>
                        <a:ea typeface="Oswald"/>
                        <a:cs typeface="Oswald"/>
                        <a:sym typeface="Oswald"/>
                      </a:endParaRPr>
                    </a:p>
                  </a:txBody>
                  <a:tcPr marL="91425" marR="91425" marT="91425" marB="91425" anchor="ctr"/>
                </a:tc>
                <a:extLst>
                  <a:ext uri="{0D108BD9-81ED-4DB2-BD59-A6C34878D82A}">
                    <a16:rowId xmlns:a16="http://schemas.microsoft.com/office/drawing/2014/main" val="10005"/>
                  </a:ext>
                </a:extLst>
              </a:tr>
            </a:tbl>
          </a:graphicData>
        </a:graphic>
      </p:graphicFrame>
      <p:sp>
        <p:nvSpPr>
          <p:cNvPr id="263" name="Google Shape;263;p38"/>
          <p:cNvSpPr txBox="1">
            <a:spLocks noGrp="1"/>
          </p:cNvSpPr>
          <p:nvPr>
            <p:ph type="ctrTitle"/>
          </p:nvPr>
        </p:nvSpPr>
        <p:spPr>
          <a:xfrm>
            <a:off x="2674050" y="0"/>
            <a:ext cx="5760000" cy="682486"/>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15"/>
        <p:cNvGrpSpPr/>
        <p:nvPr/>
      </p:nvGrpSpPr>
      <p:grpSpPr>
        <a:xfrm>
          <a:off x="0" y="0"/>
          <a:ext cx="0" cy="0"/>
          <a:chOff x="0" y="0"/>
          <a:chExt cx="0" cy="0"/>
        </a:xfrm>
      </p:grpSpPr>
      <p:sp>
        <p:nvSpPr>
          <p:cNvPr id="316" name="Google Shape;316;p4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dirty="0">
                <a:solidFill>
                  <a:srgbClr val="000000"/>
                </a:solidFill>
                <a:latin typeface="Oswald"/>
                <a:ea typeface="Oswald"/>
                <a:cs typeface="Oswald"/>
                <a:sym typeface="Oswald"/>
              </a:rPr>
              <a:t>Компенсация затрат родителям на получение </a:t>
            </a:r>
            <a:r>
              <a:rPr lang="ru" sz="1400" dirty="0" smtClean="0">
                <a:solidFill>
                  <a:schemeClr val="tx1"/>
                </a:solidFill>
                <a:latin typeface="Oswald"/>
                <a:ea typeface="Oswald"/>
                <a:cs typeface="Oswald"/>
                <a:sym typeface="Oswald"/>
              </a:rPr>
              <a:t>обучающимися</a:t>
            </a:r>
            <a:r>
              <a:rPr lang="ru" sz="1400" dirty="0" smtClean="0">
                <a:solidFill>
                  <a:srgbClr val="000000"/>
                </a:solidFill>
                <a:latin typeface="Oswald"/>
                <a:ea typeface="Oswald"/>
                <a:cs typeface="Oswald"/>
                <a:sym typeface="Oswald"/>
              </a:rPr>
              <a:t> </a:t>
            </a:r>
            <a:r>
              <a:rPr lang="ru" sz="1400" dirty="0">
                <a:solidFill>
                  <a:srgbClr val="000000"/>
                </a:solidFill>
                <a:latin typeface="Oswald"/>
                <a:ea typeface="Oswald"/>
                <a:cs typeface="Oswald"/>
                <a:sym typeface="Oswald"/>
              </a:rPr>
              <a:t>общего образования в форме семейного образования</a:t>
            </a:r>
            <a:endParaRPr sz="1400" dirty="0">
              <a:solidFill>
                <a:srgbClr val="000000"/>
              </a:solidFill>
              <a:latin typeface="Oswald"/>
              <a:ea typeface="Oswald"/>
              <a:cs typeface="Oswald"/>
              <a:sym typeface="Oswald"/>
            </a:endParaRPr>
          </a:p>
        </p:txBody>
      </p:sp>
      <p:sp>
        <p:nvSpPr>
          <p:cNvPr id="317" name="Google Shape;317;p46"/>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swald"/>
              <a:ea typeface="Oswald"/>
              <a:cs typeface="Oswald"/>
              <a:sym typeface="Oswald"/>
            </a:endParaRPr>
          </a:p>
          <a:p>
            <a:pPr marL="0" marR="0" lvl="0" indent="0" algn="ctr" rtl="0">
              <a:spcBef>
                <a:spcPts val="0"/>
              </a:spcBef>
              <a:spcAft>
                <a:spcPts val="0"/>
              </a:spcAft>
              <a:buNone/>
            </a:pPr>
            <a:endParaRPr sz="1300"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Постановление </a:t>
            </a:r>
            <a:r>
              <a:rPr lang="ru" sz="1300" dirty="0">
                <a:solidFill>
                  <a:schemeClr val="tx1"/>
                </a:solidFill>
                <a:latin typeface="Oswald"/>
                <a:ea typeface="Oswald"/>
                <a:cs typeface="Oswald"/>
                <a:sym typeface="Oswald"/>
              </a:rPr>
              <a:t>Правительства Свердловской области от </a:t>
            </a:r>
            <a:r>
              <a:rPr lang="ru" sz="1300" dirty="0" smtClean="0">
                <a:solidFill>
                  <a:schemeClr val="tx1"/>
                </a:solidFill>
                <a:latin typeface="Oswald"/>
                <a:ea typeface="Oswald"/>
                <a:cs typeface="Oswald"/>
                <a:sym typeface="Oswald"/>
              </a:rPr>
              <a:t>10.07.2013 </a:t>
            </a:r>
            <a:r>
              <a:rPr lang="ru" sz="1300" dirty="0">
                <a:solidFill>
                  <a:schemeClr val="tx1"/>
                </a:solidFill>
                <a:latin typeface="Oswald"/>
                <a:ea typeface="Oswald"/>
                <a:cs typeface="Oswald"/>
                <a:sym typeface="Oswald"/>
              </a:rPr>
              <a:t>№ 873-ПП "Об утверждении Порядка финансирования расходов, связанных с получением начального общего, основного общего, среднего общего образования в форме семейного образования”</a:t>
            </a:r>
            <a:endParaRPr sz="1300"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a:t>
            </a:r>
            <a:r>
              <a:rPr lang="ru" sz="1300" b="1" dirty="0" smtClean="0">
                <a:solidFill>
                  <a:schemeClr val="tx1"/>
                </a:solidFill>
                <a:latin typeface="Oswald"/>
                <a:ea typeface="Oswald"/>
                <a:cs typeface="Oswald"/>
                <a:sym typeface="Oswald"/>
              </a:rPr>
              <a:t>– денежная</a:t>
            </a:r>
          </a:p>
          <a:p>
            <a:pPr marL="0" lvl="0" indent="0" algn="ctr" rtl="0">
              <a:spcBef>
                <a:spcPts val="0"/>
              </a:spcBef>
              <a:spcAft>
                <a:spcPts val="0"/>
              </a:spcAft>
              <a:buNone/>
            </a:pPr>
            <a:endParaRPr lang="ru" sz="1300" b="1" dirty="0" smtClean="0">
              <a:solidFill>
                <a:schemeClr val="tx1"/>
              </a:solidFill>
              <a:latin typeface="Oswald"/>
              <a:ea typeface="Oswald"/>
              <a:cs typeface="Oswald"/>
              <a:sym typeface="Oswald"/>
            </a:endParaRPr>
          </a:p>
          <a:p>
            <a:pPr marL="0" lvl="0" indent="0" algn="ctr" rtl="0">
              <a:spcBef>
                <a:spcPts val="0"/>
              </a:spcBef>
              <a:spcAft>
                <a:spcPts val="0"/>
              </a:spcAft>
              <a:buNone/>
            </a:pPr>
            <a:r>
              <a:rPr lang="ru" sz="1300" dirty="0" smtClean="0">
                <a:solidFill>
                  <a:schemeClr val="tx1"/>
                </a:solidFill>
                <a:latin typeface="Oswald"/>
                <a:ea typeface="Oswald"/>
                <a:cs typeface="Oswald"/>
                <a:sym typeface="Oswald"/>
              </a:rPr>
              <a:t>Размер компенсации расчитывается в соответствии с п. 5 Постановления Правительства Свердловской области</a:t>
            </a:r>
          </a:p>
          <a:p>
            <a:pPr marL="0" lvl="0" indent="0" algn="ctr" rtl="0">
              <a:spcBef>
                <a:spcPts val="0"/>
              </a:spcBef>
              <a:spcAft>
                <a:spcPts val="0"/>
              </a:spcAft>
              <a:buNone/>
            </a:pPr>
            <a:r>
              <a:rPr lang="ru" sz="1300" dirty="0" smtClean="0">
                <a:solidFill>
                  <a:schemeClr val="tx1"/>
                </a:solidFill>
                <a:latin typeface="Oswald"/>
                <a:ea typeface="Oswald"/>
                <a:cs typeface="Oswald"/>
                <a:sym typeface="Oswald"/>
              </a:rPr>
              <a:t> от 10.07.2013 № 873-ПП</a:t>
            </a:r>
          </a:p>
          <a:p>
            <a:pPr marL="0" lvl="0" indent="0" algn="ctr" rtl="0">
              <a:spcBef>
                <a:spcPts val="0"/>
              </a:spcBef>
              <a:spcAft>
                <a:spcPts val="0"/>
              </a:spcAft>
              <a:buNone/>
            </a:pPr>
            <a:endParaRPr sz="1300" dirty="0" smtClean="0">
              <a:solidFill>
                <a:schemeClr val="tx1"/>
              </a:solidFill>
              <a:highlight>
                <a:schemeClr val="lt2"/>
              </a:highlight>
              <a:latin typeface="Oswald"/>
              <a:ea typeface="Oswald"/>
              <a:cs typeface="Oswald"/>
              <a:sym typeface="Oswald"/>
            </a:endParaRPr>
          </a:p>
          <a:p>
            <a:pPr marL="457200" lvl="0" indent="0" algn="ctr" rtl="0">
              <a:spcBef>
                <a:spcPts val="0"/>
              </a:spcBef>
              <a:spcAft>
                <a:spcPts val="0"/>
              </a:spcAft>
              <a:buNone/>
            </a:pPr>
            <a:r>
              <a:rPr lang="ru" sz="1300" b="1" dirty="0" smtClean="0">
                <a:solidFill>
                  <a:schemeClr val="tx1"/>
                </a:solidFill>
                <a:highlight>
                  <a:schemeClr val="lt2"/>
                </a:highlight>
                <a:latin typeface="Oswald"/>
                <a:ea typeface="Oswald"/>
                <a:cs typeface="Oswald"/>
                <a:sym typeface="Oswald"/>
              </a:rPr>
              <a:t>Периодичность </a:t>
            </a:r>
            <a:endParaRPr sz="1300" b="1" dirty="0" smtClean="0">
              <a:solidFill>
                <a:schemeClr val="tx1"/>
              </a:solidFill>
              <a:highlight>
                <a:schemeClr val="lt2"/>
              </a:highlight>
              <a:latin typeface="Oswald"/>
              <a:ea typeface="Oswald"/>
              <a:cs typeface="Oswald"/>
              <a:sym typeface="Oswald"/>
            </a:endParaRPr>
          </a:p>
          <a:p>
            <a:pPr marL="457200" lvl="0" indent="0" algn="l" rtl="0">
              <a:spcBef>
                <a:spcPts val="0"/>
              </a:spcBef>
              <a:spcAft>
                <a:spcPts val="0"/>
              </a:spcAft>
              <a:buNone/>
            </a:pPr>
            <a:endParaRPr sz="1300" dirty="0">
              <a:solidFill>
                <a:schemeClr val="tx1"/>
              </a:solidFill>
              <a:highlight>
                <a:schemeClr val="lt2"/>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Ежемесячно</a:t>
            </a:r>
            <a:endParaRPr sz="1300" dirty="0">
              <a:solidFill>
                <a:schemeClr val="tx1"/>
              </a:solidFill>
              <a:highlight>
                <a:schemeClr val="lt2"/>
              </a:highlight>
              <a:latin typeface="Oswald"/>
              <a:ea typeface="Oswald"/>
              <a:cs typeface="Oswald"/>
              <a:sym typeface="Oswald"/>
            </a:endParaRPr>
          </a:p>
        </p:txBody>
      </p:sp>
      <p:sp>
        <p:nvSpPr>
          <p:cNvPr id="318" name="Google Shape;318;p4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5505</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dirty="0">
              <a:solidFill>
                <a:srgbClr val="000000"/>
              </a:solidFill>
              <a:latin typeface="Oswald"/>
              <a:ea typeface="Oswald"/>
              <a:cs typeface="Oswald"/>
              <a:sym typeface="Oswald"/>
            </a:endParaRP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a:t>
            </a:r>
            <a:r>
              <a:rPr lang="ru" sz="1300" dirty="0" smtClean="0">
                <a:solidFill>
                  <a:schemeClr val="tx1"/>
                </a:solidFill>
                <a:latin typeface="Oswald"/>
                <a:ea typeface="Oswald"/>
                <a:cs typeface="Oswald"/>
                <a:sym typeface="Oswald"/>
              </a:rPr>
              <a:t>№ 1128-ПП </a:t>
            </a:r>
            <a:r>
              <a:rPr lang="ru" sz="1300" dirty="0">
                <a:solidFill>
                  <a:schemeClr val="tx1"/>
                </a:solidFill>
                <a:latin typeface="Oswald"/>
                <a:ea typeface="Oswald"/>
                <a:cs typeface="Oswald"/>
                <a:sym typeface="Oswald"/>
              </a:rPr>
              <a:t>«О материальной поддержке обучающихся в государственных профессиональных образовательных организациях Свердловской области»</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buClr>
                <a:schemeClr val="dk2"/>
              </a:buClr>
              <a:buSzPts val="1300"/>
              <a:buFont typeface="Oswald"/>
              <a:buChar char="●"/>
            </a:pPr>
            <a:r>
              <a:rPr lang="ru-RU" sz="1300" dirty="0" smtClean="0">
                <a:solidFill>
                  <a:schemeClr val="tx1"/>
                </a:solidFill>
                <a:highlight>
                  <a:schemeClr val="lt2"/>
                </a:highlight>
                <a:latin typeface="Oswald"/>
                <a:ea typeface="Oswald"/>
                <a:cs typeface="Oswald"/>
              </a:rPr>
              <a:t>Минимальный </a:t>
            </a:r>
            <a:r>
              <a:rPr lang="ru-RU" sz="1300" dirty="0">
                <a:solidFill>
                  <a:schemeClr val="tx1"/>
                </a:solidFill>
                <a:highlight>
                  <a:schemeClr val="lt2"/>
                </a:highlight>
                <a:latin typeface="Oswald"/>
                <a:ea typeface="Oswald"/>
                <a:cs typeface="Oswald"/>
              </a:rPr>
              <a:t>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highlight>
                <a:schemeClr val="lt2"/>
              </a:highlight>
              <a:latin typeface="Oswald"/>
              <a:ea typeface="Oswald"/>
              <a:cs typeface="Oswald"/>
              <a:sym typeface="Oswald"/>
            </a:endParaRPr>
          </a:p>
          <a:p>
            <a:pPr marL="457200" indent="-311150">
              <a:buClr>
                <a:schemeClr val="dk2"/>
              </a:buClr>
              <a:buSzPts val="1300"/>
              <a:buFont typeface="Oswald"/>
              <a:buChar char="●"/>
            </a:pPr>
            <a:endParaRPr sz="1300"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22"/>
        <p:cNvGrpSpPr/>
        <p:nvPr/>
      </p:nvGrpSpPr>
      <p:grpSpPr>
        <a:xfrm>
          <a:off x="0" y="0"/>
          <a:ext cx="0" cy="0"/>
          <a:chOff x="0" y="0"/>
          <a:chExt cx="0" cy="0"/>
        </a:xfrm>
      </p:grpSpPr>
      <p:sp>
        <p:nvSpPr>
          <p:cNvPr id="323" name="Google Shape;323;p4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5505</a:t>
            </a:r>
            <a:endParaRPr sz="1500" b="1">
              <a:latin typeface="Oswald"/>
              <a:ea typeface="Oswald"/>
              <a:cs typeface="Oswald"/>
              <a:sym typeface="Oswald"/>
            </a:endParaRPr>
          </a:p>
        </p:txBody>
      </p:sp>
      <p:graphicFrame>
        <p:nvGraphicFramePr>
          <p:cNvPr id="324" name="Google Shape;324;p47"/>
          <p:cNvGraphicFramePr/>
          <p:nvPr>
            <p:extLst>
              <p:ext uri="{D42A27DB-BD31-4B8C-83A1-F6EECF244321}">
                <p14:modId xmlns:p14="http://schemas.microsoft.com/office/powerpoint/2010/main" val="3501677474"/>
              </p:ext>
            </p:extLst>
          </p:nvPr>
        </p:nvGraphicFramePr>
        <p:xfrm>
          <a:off x="324888" y="1271770"/>
          <a:ext cx="8494225" cy="202901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480400">
                <a:tc>
                  <a:txBody>
                    <a:bodyPr/>
                    <a:lstStyle/>
                    <a:p>
                      <a:pPr marL="179999" lvl="0" indent="-162599"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Родитель (законный представитель)</a:t>
                      </a:r>
                      <a:endParaRPr sz="1200" dirty="0">
                        <a:solidFill>
                          <a:schemeClr val="tx1"/>
                        </a:solidFill>
                        <a:latin typeface="Oswald"/>
                        <a:ea typeface="Oswald"/>
                        <a:cs typeface="Oswald"/>
                        <a:sym typeface="Oswald"/>
                      </a:endParaRPr>
                    </a:p>
                    <a:p>
                      <a:pPr marL="457200" lvl="0" indent="0" algn="l" rtl="0">
                        <a:spcBef>
                          <a:spcPts val="0"/>
                        </a:spcBef>
                        <a:spcAft>
                          <a:spcPts val="0"/>
                        </a:spcAft>
                        <a:buNone/>
                      </a:pP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Подача заявления руководителю образовательной </a:t>
                      </a:r>
                      <a:r>
                        <a:rPr lang="ru" sz="1200" dirty="0" smtClean="0">
                          <a:solidFill>
                            <a:schemeClr val="tx1"/>
                          </a:solidFill>
                          <a:latin typeface="Oswald"/>
                          <a:ea typeface="Oswald"/>
                          <a:cs typeface="Oswald"/>
                          <a:sym typeface="Oswald"/>
                        </a:rPr>
                        <a:t>организации</a:t>
                      </a:r>
                    </a:p>
                    <a:p>
                      <a:pPr marL="179999" lvl="0" indent="-161925" algn="l" rtl="0">
                        <a:spcBef>
                          <a:spcPts val="0"/>
                        </a:spcBef>
                        <a:spcAft>
                          <a:spcPts val="0"/>
                        </a:spcAft>
                        <a:buSzPts val="1200"/>
                        <a:buFont typeface="Oswald"/>
                        <a:buChar char="●"/>
                      </a:pPr>
                      <a:r>
                        <a:rPr lang="ru" sz="1200" dirty="0" smtClean="0">
                          <a:solidFill>
                            <a:schemeClr val="tx1"/>
                          </a:solidFill>
                          <a:latin typeface="Oswald"/>
                          <a:ea typeface="Oswald"/>
                          <a:cs typeface="Oswald"/>
                          <a:sym typeface="Oswald"/>
                        </a:rPr>
                        <a:t>Решение органа</a:t>
                      </a:r>
                      <a:r>
                        <a:rPr lang="ru" sz="1200" baseline="0" dirty="0" smtClean="0">
                          <a:solidFill>
                            <a:schemeClr val="tx1"/>
                          </a:solidFill>
                          <a:latin typeface="Oswald"/>
                          <a:ea typeface="Oswald"/>
                          <a:cs typeface="Oswald"/>
                          <a:sym typeface="Oswald"/>
                        </a:rPr>
                        <a:t> местного самоуправления, осуществляющего управление в сфере образования, о получении обучающимся общего образования в семейной форме</a:t>
                      </a:r>
                      <a:endParaRPr lang="ru" sz="1200" dirty="0" smtClean="0">
                        <a:solidFill>
                          <a:schemeClr val="tx1"/>
                        </a:solidFill>
                        <a:latin typeface="Oswald"/>
                        <a:ea typeface="Oswald"/>
                        <a:cs typeface="Oswald"/>
                        <a:sym typeface="Oswald"/>
                      </a:endParaRPr>
                    </a:p>
                    <a:p>
                      <a:pPr marL="179999" marR="0" lvl="0" indent="-161925" algn="l" rtl="0">
                        <a:lnSpc>
                          <a:spcPct val="100000"/>
                        </a:lnSpc>
                        <a:spcBef>
                          <a:spcPts val="0"/>
                        </a:spcBef>
                        <a:spcAft>
                          <a:spcPts val="0"/>
                        </a:spcAft>
                        <a:buClr>
                          <a:srgbClr val="000000"/>
                        </a:buClr>
                        <a:buSzPts val="1200"/>
                        <a:buFont typeface="Oswald"/>
                        <a:buChar char="●"/>
                      </a:pPr>
                      <a:r>
                        <a:rPr lang="ru-RU" sz="1200" b="0" i="0" u="none" strike="noStrike" cap="none" dirty="0" smtClean="0">
                          <a:solidFill>
                            <a:schemeClr val="tx1"/>
                          </a:solidFill>
                          <a:latin typeface="Oswald"/>
                          <a:ea typeface="Oswald"/>
                          <a:cs typeface="Oswald"/>
                          <a:sym typeface="Arial"/>
                        </a:rPr>
                        <a:t>Заключение договора с</a:t>
                      </a:r>
                      <a:r>
                        <a:rPr lang="ru-RU" sz="1200" b="0" i="0" u="none" strike="noStrike" cap="none" baseline="0" dirty="0" smtClean="0">
                          <a:solidFill>
                            <a:schemeClr val="tx1"/>
                          </a:solidFill>
                          <a:latin typeface="Oswald"/>
                          <a:ea typeface="Oswald"/>
                          <a:cs typeface="Oswald"/>
                          <a:sym typeface="Arial"/>
                        </a:rPr>
                        <a:t> образовательной организацией</a:t>
                      </a:r>
                      <a:endParaRPr sz="1200" dirty="0">
                        <a:solidFill>
                          <a:schemeClr val="tx1"/>
                        </a:solidFill>
                        <a:latin typeface="Oswald"/>
                        <a:ea typeface="Oswald"/>
                        <a:cs typeface="Oswald"/>
                        <a:sym typeface="Oswald"/>
                      </a:endParaRPr>
                    </a:p>
                    <a:p>
                      <a:pPr marL="179999" lvl="0" indent="0" algn="l" rtl="0">
                        <a:spcBef>
                          <a:spcPts val="0"/>
                        </a:spcBef>
                        <a:spcAft>
                          <a:spcPts val="0"/>
                        </a:spcAft>
                        <a:buNone/>
                      </a:pP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325" name="Google Shape;325;p4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spcBef>
                <a:spcPts val="0"/>
              </a:spcBef>
            </a:pPr>
            <a:r>
              <a:rPr lang="ru" sz="1400" dirty="0">
                <a:solidFill>
                  <a:srgbClr val="000000"/>
                </a:solidFill>
                <a:latin typeface="Oswald"/>
                <a:ea typeface="Oswald"/>
                <a:cs typeface="Oswald"/>
                <a:sym typeface="Oswald"/>
              </a:rPr>
              <a:t>Компенсация затрат родителям на получение </a:t>
            </a:r>
            <a:r>
              <a:rPr lang="ru" sz="1400" dirty="0">
                <a:solidFill>
                  <a:schemeClr val="tx1"/>
                </a:solidFill>
                <a:latin typeface="Oswald"/>
                <a:ea typeface="Oswald"/>
                <a:cs typeface="Oswald"/>
                <a:sym typeface="Oswald"/>
              </a:rPr>
              <a:t>обучающимися </a:t>
            </a:r>
            <a:r>
              <a:rPr lang="ru" sz="1400" dirty="0" smtClean="0">
                <a:solidFill>
                  <a:srgbClr val="000000"/>
                </a:solidFill>
                <a:latin typeface="Oswald"/>
                <a:ea typeface="Oswald"/>
                <a:cs typeface="Oswald"/>
                <a:sym typeface="Oswald"/>
              </a:rPr>
              <a:t>общего </a:t>
            </a:r>
            <a:r>
              <a:rPr lang="ru" sz="1400" dirty="0">
                <a:solidFill>
                  <a:srgbClr val="000000"/>
                </a:solidFill>
                <a:latin typeface="Oswald"/>
                <a:ea typeface="Oswald"/>
                <a:cs typeface="Oswald"/>
                <a:sym typeface="Oswald"/>
              </a:rPr>
              <a:t>образования в форме семейного образования</a:t>
            </a:r>
            <a:endParaRPr sz="1400" dirty="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9"/>
          <p:cNvSpPr txBox="1">
            <a:spLocks noGrp="1"/>
          </p:cNvSpPr>
          <p:nvPr>
            <p:ph type="ctrTitle"/>
          </p:nvPr>
        </p:nvSpPr>
        <p:spPr>
          <a:xfrm>
            <a:off x="729450" y="1322450"/>
            <a:ext cx="7688100" cy="435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dirty="0">
                <a:solidFill>
                  <a:schemeClr val="tx1"/>
                </a:solidFill>
                <a:latin typeface="Oswald"/>
                <a:ea typeface="Oswald"/>
                <a:cs typeface="Oswald"/>
                <a:sym typeface="Oswald"/>
              </a:rPr>
              <a:t>Меры назначаемые в натуральной форме</a:t>
            </a:r>
            <a:endParaRPr dirty="0">
              <a:solidFill>
                <a:schemeClr val="tx1"/>
              </a:solidFill>
            </a:endParaRPr>
          </a:p>
        </p:txBody>
      </p:sp>
      <p:sp>
        <p:nvSpPr>
          <p:cNvPr id="269" name="Google Shape;269;p39"/>
          <p:cNvSpPr txBox="1">
            <a:spLocks noGrp="1"/>
          </p:cNvSpPr>
          <p:nvPr>
            <p:ph type="subTitle" idx="1"/>
          </p:nvPr>
        </p:nvSpPr>
        <p:spPr>
          <a:xfrm>
            <a:off x="729625" y="1960450"/>
            <a:ext cx="7688100" cy="1563300"/>
          </a:xfrm>
          <a:prstGeom prst="rect">
            <a:avLst/>
          </a:prstGeom>
        </p:spPr>
        <p:txBody>
          <a:bodyPr spcFirstLastPara="1" wrap="square" lIns="91425" tIns="91425" rIns="91425" bIns="91425" anchor="t" anchorCtr="0">
            <a:noAutofit/>
          </a:bodyPr>
          <a:lstStyle/>
          <a:p>
            <a:pPr marL="457200" indent="-349250" algn="l">
              <a:lnSpc>
                <a:spcPct val="90000"/>
              </a:lnSpc>
              <a:spcBef>
                <a:spcPts val="0"/>
              </a:spcBef>
              <a:buClr>
                <a:schemeClr val="dk2"/>
              </a:buClr>
              <a:buSzPts val="1900"/>
              <a:buFont typeface="Oswald"/>
              <a:buChar char="●"/>
            </a:pPr>
            <a:r>
              <a:rPr lang="ru-RU" sz="1600" dirty="0" smtClean="0">
                <a:solidFill>
                  <a:schemeClr val="tx1"/>
                </a:solidFill>
                <a:latin typeface="Oswald"/>
                <a:ea typeface="Oswald"/>
                <a:cs typeface="Oswald"/>
                <a:sym typeface="Oswald"/>
              </a:rPr>
              <a:t>0563 Обеспечение бесплатным проездом один раз в год к месту жительства и обратно к месту учебы (выдача билетов)</a:t>
            </a:r>
          </a:p>
          <a:p>
            <a:pPr marL="457200" lvl="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0758 Предоставление бесплатного питания</a:t>
            </a:r>
          </a:p>
          <a:p>
            <a:pPr marL="45720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0760 </a:t>
            </a:r>
            <a:r>
              <a:rPr lang="ru" sz="1600" dirty="0">
                <a:solidFill>
                  <a:schemeClr val="tx1"/>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600" dirty="0">
              <a:solidFill>
                <a:schemeClr val="tx1"/>
              </a:solidFill>
              <a:latin typeface="Oswald"/>
              <a:ea typeface="Oswald"/>
              <a:cs typeface="Oswald"/>
              <a:sym typeface="Oswald"/>
            </a:endParaRPr>
          </a:p>
          <a:p>
            <a:pPr marL="45720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0782 Обеспечение отдыха и оздоровления детей за счет бюджета</a:t>
            </a:r>
          </a:p>
          <a:p>
            <a:pPr marL="457200" indent="-349250" algn="l">
              <a:lnSpc>
                <a:spcPct val="90000"/>
              </a:lnSpc>
              <a:spcBef>
                <a:spcPts val="0"/>
              </a:spcBef>
              <a:buClr>
                <a:schemeClr val="dk2"/>
              </a:buClr>
              <a:buSzPts val="1900"/>
              <a:buFont typeface="Oswald"/>
              <a:buChar char="●"/>
            </a:pPr>
            <a:r>
              <a:rPr lang="ru" sz="1600" dirty="0">
                <a:solidFill>
                  <a:schemeClr val="tx1"/>
                </a:solidFill>
                <a:latin typeface="Oswald"/>
                <a:ea typeface="Oswald"/>
                <a:cs typeface="Oswald"/>
                <a:sym typeface="Oswald"/>
              </a:rPr>
              <a:t>0835 Государственное обеспечение одеждой, обувью, мягким инвентарем</a:t>
            </a:r>
            <a:endParaRPr sz="1600" dirty="0">
              <a:solidFill>
                <a:schemeClr val="tx1"/>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73"/>
        <p:cNvGrpSpPr/>
        <p:nvPr/>
      </p:nvGrpSpPr>
      <p:grpSpPr>
        <a:xfrm>
          <a:off x="0" y="0"/>
          <a:ext cx="0" cy="0"/>
          <a:chOff x="0" y="0"/>
          <a:chExt cx="0" cy="0"/>
        </a:xfrm>
      </p:grpSpPr>
      <p:sp>
        <p:nvSpPr>
          <p:cNvPr id="274" name="Google Shape;274;p40"/>
          <p:cNvSpPr/>
          <p:nvPr/>
        </p:nvSpPr>
        <p:spPr>
          <a:xfrm>
            <a:off x="492159" y="798632"/>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swald"/>
              <a:ea typeface="Oswald"/>
              <a:cs typeface="Oswald"/>
              <a:sym typeface="Oswald"/>
            </a:endParaRPr>
          </a:p>
          <a:p>
            <a:pPr marL="0" marR="0" lvl="0" indent="0" algn="ctr" rtl="0">
              <a:spcBef>
                <a:spcPts val="0"/>
              </a:spcBef>
              <a:spcAft>
                <a:spcPts val="0"/>
              </a:spcAft>
              <a:buNone/>
            </a:pPr>
            <a:endParaRPr sz="1300" dirty="0">
              <a:solidFill>
                <a:schemeClr val="tx1"/>
              </a:solidFill>
              <a:latin typeface="Oswald"/>
              <a:ea typeface="Oswald"/>
              <a:cs typeface="Oswald"/>
              <a:sym typeface="Oswald"/>
            </a:endParaRPr>
          </a:p>
          <a:p>
            <a:pPr marL="457200" lvl="0" indent="-304800">
              <a:buClr>
                <a:schemeClr val="dk2"/>
              </a:buClr>
              <a:buSzPts val="1200"/>
              <a:buFont typeface="Oswald"/>
              <a:buChar char="●"/>
            </a:pPr>
            <a:r>
              <a:rPr lang="ru-RU" sz="1300" dirty="0" smtClean="0">
                <a:solidFill>
                  <a:schemeClr val="tx1"/>
                </a:solidFill>
                <a:latin typeface="Oswald"/>
                <a:ea typeface="Oswald"/>
                <a:cs typeface="Oswald"/>
                <a:sym typeface="Oswald"/>
              </a:rPr>
              <a:t>Закон </a:t>
            </a:r>
            <a:r>
              <a:rPr lang="ru-RU" sz="1300" dirty="0">
                <a:solidFill>
                  <a:schemeClr val="tx1"/>
                </a:solidFill>
                <a:latin typeface="Oswald"/>
                <a:ea typeface="Oswald"/>
                <a:cs typeface="Oswald"/>
                <a:sym typeface="Oswald"/>
              </a:rPr>
              <a:t>Свердловской области от 26.07.2022 № 95-ОЗ «О внесении изменения в Закон Свердловской области «Об образовании в Свердловской области»</a:t>
            </a:r>
          </a:p>
          <a:p>
            <a:pPr marL="457200" lvl="0" indent="-304800">
              <a:buClr>
                <a:schemeClr val="dk2"/>
              </a:buClr>
              <a:buSzPts val="1200"/>
              <a:buFont typeface="Oswald"/>
              <a:buChar char="●"/>
            </a:pPr>
            <a:r>
              <a:rPr lang="ru-RU" sz="1300" dirty="0">
                <a:solidFill>
                  <a:schemeClr val="tx1"/>
                </a:solidFill>
                <a:latin typeface="Oswald"/>
                <a:ea typeface="Oswald"/>
                <a:cs typeface="Oswald"/>
                <a:sym typeface="Oswald"/>
              </a:rPr>
              <a:t>Закон Свердловской области от 26.07.2022 № 96-ОЗ «О внесении изменений в отдельные законы Свердловской области</a:t>
            </a:r>
            <a:r>
              <a:rPr lang="ru-RU" sz="1300" dirty="0" smtClean="0">
                <a:solidFill>
                  <a:schemeClr val="tx1"/>
                </a:solidFill>
                <a:latin typeface="Oswald"/>
                <a:ea typeface="Oswald"/>
                <a:cs typeface="Oswald"/>
                <a:sym typeface="Oswald"/>
              </a:rPr>
              <a:t>»</a:t>
            </a:r>
            <a:endParaRPr sz="1300"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05.03.2014 № 146 “Об обеспечении питанием обучающихся по очной форме обучения в государственных общеобразовательных организациях Свердловской </a:t>
            </a:r>
            <a:r>
              <a:rPr lang="ru" sz="1300" dirty="0" smtClean="0">
                <a:solidFill>
                  <a:schemeClr val="tx1"/>
                </a:solidFill>
                <a:latin typeface="Oswald"/>
                <a:ea typeface="Oswald"/>
                <a:cs typeface="Oswald"/>
                <a:sym typeface="Oswald"/>
              </a:rPr>
              <a:t>области...”</a:t>
            </a:r>
            <a:endParaRPr sz="1300"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03.09.2020 № 621 “Об 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a:t>
            </a:r>
            <a:r>
              <a:rPr lang="ru" sz="1300" dirty="0" smtClean="0">
                <a:solidFill>
                  <a:schemeClr val="tx1"/>
                </a:solidFill>
                <a:latin typeface="Oswald"/>
                <a:ea typeface="Oswald"/>
                <a:cs typeface="Oswald"/>
                <a:sym typeface="Oswald"/>
              </a:rPr>
              <a:t>области«</a:t>
            </a: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натуральная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lvl="0" indent="-304800" algn="just">
              <a:buClr>
                <a:schemeClr val="dk2"/>
              </a:buClr>
              <a:buSzPts val="1200"/>
              <a:buFont typeface="Oswald"/>
              <a:buChar char="●"/>
            </a:pPr>
            <a:r>
              <a:rPr lang="ru" sz="1300" dirty="0">
                <a:solidFill>
                  <a:schemeClr val="tx1"/>
                </a:solidFill>
                <a:latin typeface="Oswald"/>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предоставления</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275" name="Google Shape;275;p40"/>
          <p:cNvSpPr txBox="1">
            <a:spLocks noGrp="1"/>
          </p:cNvSpPr>
          <p:nvPr>
            <p:ph type="ctrTitle"/>
          </p:nvPr>
        </p:nvSpPr>
        <p:spPr>
          <a:xfrm>
            <a:off x="2579293" y="133750"/>
            <a:ext cx="5760000" cy="7077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dirty="0">
                <a:solidFill>
                  <a:schemeClr val="tx1"/>
                </a:solidFill>
                <a:latin typeface="Oswald"/>
                <a:ea typeface="Oswald"/>
                <a:cs typeface="Oswald"/>
                <a:sym typeface="Oswald"/>
              </a:rPr>
              <a:t>ПРЕДОСТАВЛЕНИЕ БЕСПЛАТНОГО ПИТАНИЯ</a:t>
            </a:r>
            <a:endParaRPr sz="1400" dirty="0">
              <a:solidFill>
                <a:schemeClr val="tx1"/>
              </a:solidFill>
              <a:latin typeface="Oswald"/>
              <a:ea typeface="Oswald"/>
              <a:cs typeface="Oswald"/>
              <a:sym typeface="Oswald"/>
            </a:endParaRPr>
          </a:p>
        </p:txBody>
      </p:sp>
      <p:sp>
        <p:nvSpPr>
          <p:cNvPr id="276" name="Google Shape;276;p40"/>
          <p:cNvSpPr txBox="1"/>
          <p:nvPr/>
        </p:nvSpPr>
        <p:spPr>
          <a:xfrm>
            <a:off x="576589"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0758</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80"/>
        <p:cNvGrpSpPr/>
        <p:nvPr/>
      </p:nvGrpSpPr>
      <p:grpSpPr>
        <a:xfrm>
          <a:off x="0" y="0"/>
          <a:ext cx="0" cy="0"/>
          <a:chOff x="0" y="0"/>
          <a:chExt cx="0" cy="0"/>
        </a:xfrm>
      </p:grpSpPr>
      <p:sp>
        <p:nvSpPr>
          <p:cNvPr id="281" name="Google Shape;281;p41"/>
          <p:cNvSpPr txBox="1"/>
          <p:nvPr/>
        </p:nvSpPr>
        <p:spPr>
          <a:xfrm>
            <a:off x="747150" y="4617"/>
            <a:ext cx="1926900" cy="44742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0758</a:t>
            </a:r>
            <a:endParaRPr sz="1500" b="1" dirty="0">
              <a:latin typeface="Oswald"/>
              <a:ea typeface="Oswald"/>
              <a:cs typeface="Oswald"/>
              <a:sym typeface="Oswald"/>
            </a:endParaRPr>
          </a:p>
        </p:txBody>
      </p:sp>
      <p:graphicFrame>
        <p:nvGraphicFramePr>
          <p:cNvPr id="282" name="Google Shape;282;p41"/>
          <p:cNvGraphicFramePr/>
          <p:nvPr>
            <p:extLst>
              <p:ext uri="{D42A27DB-BD31-4B8C-83A1-F6EECF244321}">
                <p14:modId xmlns:p14="http://schemas.microsoft.com/office/powerpoint/2010/main" val="222860479"/>
              </p:ext>
            </p:extLst>
          </p:nvPr>
        </p:nvGraphicFramePr>
        <p:xfrm>
          <a:off x="301199" y="390177"/>
          <a:ext cx="8494225" cy="4888902"/>
        </p:xfrm>
        <a:graphic>
          <a:graphicData uri="http://schemas.openxmlformats.org/drawingml/2006/table">
            <a:tbl>
              <a:tblPr>
                <a:noFill/>
                <a:tableStyleId>{BF4A3D39-4975-46BA-BE83-8B02B6239DEE}</a:tableStyleId>
              </a:tblPr>
              <a:tblGrid>
                <a:gridCol w="5412617">
                  <a:extLst>
                    <a:ext uri="{9D8B030D-6E8A-4147-A177-3AD203B41FA5}">
                      <a16:colId xmlns:a16="http://schemas.microsoft.com/office/drawing/2014/main" val="20000"/>
                    </a:ext>
                  </a:extLst>
                </a:gridCol>
                <a:gridCol w="3081608">
                  <a:extLst>
                    <a:ext uri="{9D8B030D-6E8A-4147-A177-3AD203B41FA5}">
                      <a16:colId xmlns:a16="http://schemas.microsoft.com/office/drawing/2014/main" val="20001"/>
                    </a:ext>
                  </a:extLst>
                </a:gridCol>
              </a:tblGrid>
              <a:tr h="356412">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316836">
                <a:tc>
                  <a:txBody>
                    <a:bodyPr/>
                    <a:lstStyle/>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Ребенок-инвалид, лица в возрасте до 18 лет, которым установлена категория «ребенок-инвалид</a:t>
                      </a:r>
                      <a:r>
                        <a:rPr lang="ru" sz="800" kern="1200" dirty="0" smtClean="0">
                          <a:solidFill>
                            <a:schemeClr val="tx1"/>
                          </a:solidFill>
                          <a:latin typeface="Oswald"/>
                          <a:ea typeface="Oswald"/>
                          <a:cs typeface="Oswald"/>
                          <a:sym typeface="Oswald"/>
                        </a:rPr>
                        <a:t>»</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smtClean="0">
                          <a:solidFill>
                            <a:schemeClr val="tx1"/>
                          </a:solidFill>
                          <a:latin typeface="Oswald"/>
                          <a:ea typeface="Oswald"/>
                          <a:cs typeface="Oswald"/>
                          <a:sym typeface="Oswald"/>
                        </a:rPr>
                        <a:t> служащих умерли оба родителя или единственный родитель</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kern="1200" baseline="0" dirty="0" smtClean="0">
                          <a:solidFill>
                            <a:schemeClr val="tx1"/>
                          </a:solidFill>
                          <a:latin typeface="Oswald"/>
                          <a:ea typeface="Oswald"/>
                          <a:cs typeface="Oswald"/>
                          <a:sym typeface="Oswald"/>
                        </a:rPr>
                        <a:t>Лица, потерявшие в период их обучения обоих родителей или единственного родителя, обучающихся по образовательным программам основного общего, среднего общего образования до завершения обучения по указанным программам</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smtClean="0">
                          <a:solidFill>
                            <a:schemeClr val="tx1"/>
                          </a:solidFill>
                          <a:latin typeface="Oswald"/>
                          <a:ea typeface="Oswald"/>
                          <a:cs typeface="Oswald"/>
                          <a:sym typeface="Oswald"/>
                        </a:rPr>
                        <a:t>Несовершеннолетние</a:t>
                      </a:r>
                      <a:r>
                        <a:rPr lang="ru" sz="800" kern="1200" dirty="0">
                          <a:solidFill>
                            <a:schemeClr val="tx1"/>
                          </a:solidFill>
                          <a:latin typeface="Oswald"/>
                          <a:ea typeface="Oswald"/>
                          <a:cs typeface="Oswald"/>
                          <a:sym typeface="Oswald"/>
                        </a:rPr>
                        <a:t>,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Учащиеся, проживающие в интернате при образовательной (общеобразовательной) организации</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Обучающиеся с ограниченными возможностями здоровья</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Дети-сироты</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Дети, оставшиеся без попечения родителей</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RU" sz="800" kern="1200" dirty="0" smtClean="0">
                          <a:solidFill>
                            <a:schemeClr val="tx1"/>
                          </a:solidFill>
                          <a:latin typeface="Oswald"/>
                          <a:ea typeface="Oswald"/>
                          <a:cs typeface="Oswald"/>
                          <a:sym typeface="Oswald"/>
                        </a:rPr>
                        <a:t>Лица из числа детей-сирот и детей, оставшихся без попечения родителей обучающиеся:</a:t>
                      </a:r>
                    </a:p>
                    <a:p>
                      <a:pPr marL="30100" lvl="0" indent="0" algn="just" defTabSz="342900" rtl="0" eaLnBrk="1" latinLnBrk="0" hangingPunct="1">
                        <a:spcBef>
                          <a:spcPts val="0"/>
                        </a:spcBef>
                        <a:spcAft>
                          <a:spcPts val="0"/>
                        </a:spcAft>
                        <a:buSzPts val="1000"/>
                        <a:buFont typeface="Oswald"/>
                        <a:buNone/>
                      </a:pPr>
                      <a:r>
                        <a:rPr lang="ru-RU" sz="800" kern="1200" dirty="0" smtClean="0">
                          <a:solidFill>
                            <a:schemeClr val="tx1"/>
                          </a:solidFill>
                          <a:latin typeface="Oswald"/>
                          <a:ea typeface="Oswald"/>
                          <a:cs typeface="Oswald"/>
                          <a:sym typeface="Oswald"/>
                        </a:rPr>
                        <a:t>-</a:t>
                      </a:r>
                      <a:r>
                        <a:rPr lang="ru-RU" sz="800" kern="1200" baseline="0" dirty="0" smtClean="0">
                          <a:solidFill>
                            <a:schemeClr val="tx1"/>
                          </a:solidFill>
                          <a:latin typeface="Oswald"/>
                          <a:ea typeface="Oswald"/>
                          <a:cs typeface="Oswald"/>
                          <a:sym typeface="Oswald"/>
                        </a:rPr>
                        <a:t> по очной форме</a:t>
                      </a:r>
                      <a:r>
                        <a:rPr lang="ru-RU" sz="800" kern="1200" dirty="0" smtClean="0">
                          <a:solidFill>
                            <a:schemeClr val="tx1"/>
                          </a:solidFill>
                          <a:latin typeface="Oswald"/>
                          <a:ea typeface="Oswald"/>
                          <a:cs typeface="Oswald"/>
                          <a:sym typeface="Oswald"/>
                        </a:rPr>
                        <a:t> по</a:t>
                      </a:r>
                      <a:r>
                        <a:rPr lang="ru-RU" sz="800" kern="1200" baseline="0" dirty="0" smtClean="0">
                          <a:solidFill>
                            <a:schemeClr val="tx1"/>
                          </a:solidFill>
                          <a:latin typeface="Oswald"/>
                          <a:ea typeface="Oswald"/>
                          <a:cs typeface="Oswald"/>
                          <a:sym typeface="Oswald"/>
                        </a:rPr>
                        <a:t> основным профессиональным образовательным </a:t>
                      </a:r>
                      <a:r>
                        <a:rPr lang="ru-RU" sz="800" kern="1200" dirty="0" smtClean="0">
                          <a:solidFill>
                            <a:schemeClr val="tx1"/>
                          </a:solidFill>
                          <a:latin typeface="Oswald"/>
                          <a:ea typeface="Oswald"/>
                          <a:cs typeface="Oswald"/>
                          <a:sym typeface="Oswald"/>
                        </a:rPr>
                        <a:t>программам и (или) по программам профессиональной подготовки по профессиям рабочих, должностям служащих</a:t>
                      </a:r>
                    </a:p>
                    <a:p>
                      <a:pPr marL="30100" lvl="0" indent="0" algn="just" defTabSz="342900" rtl="0" eaLnBrk="1" latinLnBrk="0" hangingPunct="1">
                        <a:spcBef>
                          <a:spcPts val="0"/>
                        </a:spcBef>
                        <a:spcAft>
                          <a:spcPts val="0"/>
                        </a:spcAft>
                        <a:buSzPts val="1000"/>
                        <a:buFont typeface="Oswald"/>
                        <a:buNone/>
                      </a:pPr>
                      <a:r>
                        <a:rPr lang="ru-RU" sz="800" kern="1200" dirty="0" smtClean="0">
                          <a:solidFill>
                            <a:schemeClr val="tx1"/>
                          </a:solidFill>
                          <a:latin typeface="Oswald"/>
                          <a:ea typeface="Oswald"/>
                          <a:cs typeface="Oswald"/>
                          <a:sym typeface="Oswald"/>
                        </a:rPr>
                        <a:t>-по образовательным программам основного общего, среднего общего образования до завершения обучения по указанным программам</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Дети из числа многодетных семей</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Отдельные категории граждан, проживающие в малоимущих </a:t>
                      </a:r>
                      <a:r>
                        <a:rPr lang="ru" sz="800" kern="1200" dirty="0" smtClean="0">
                          <a:solidFill>
                            <a:schemeClr val="tx1"/>
                          </a:solidFill>
                          <a:latin typeface="Oswald"/>
                          <a:ea typeface="Oswald"/>
                          <a:cs typeface="Oswald"/>
                          <a:sym typeface="Oswald"/>
                        </a:rPr>
                        <a:t>семьях</a:t>
                      </a:r>
                      <a:endParaRPr sz="800" kern="120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800" dirty="0">
                          <a:latin typeface="Oswald"/>
                          <a:ea typeface="Oswald"/>
                          <a:cs typeface="Oswald"/>
                          <a:sym typeface="Oswald"/>
                        </a:rPr>
                        <a:t>Справка о среднедушевом доходе семьи для предоставления бесплатного питания (завтрак или обед)</a:t>
                      </a:r>
                      <a:endParaRPr sz="8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800" dirty="0">
                          <a:latin typeface="Oswald"/>
                          <a:ea typeface="Oswald"/>
                          <a:cs typeface="Oswald"/>
                          <a:sym typeface="Oswald"/>
                        </a:rPr>
                        <a:t>Предоставление </a:t>
                      </a:r>
                      <a:r>
                        <a:rPr lang="ru" sz="800" dirty="0" smtClean="0">
                          <a:latin typeface="Oswald"/>
                          <a:ea typeface="Oswald"/>
                          <a:cs typeface="Oswald"/>
                          <a:sym typeface="Oswald"/>
                        </a:rPr>
                        <a:t>документов,</a:t>
                      </a:r>
                      <a:r>
                        <a:rPr lang="ru" sz="800" baseline="0" dirty="0" smtClean="0">
                          <a:latin typeface="Oswald"/>
                          <a:ea typeface="Oswald"/>
                          <a:cs typeface="Oswald"/>
                          <a:sym typeface="Oswald"/>
                        </a:rPr>
                        <a:t> подтверждающих статус обучающегося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080075">
                <a:tc>
                  <a:txBody>
                    <a:bodyPr/>
                    <a:lstStyle/>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latin typeface="Oswald"/>
                          <a:ea typeface="Oswald"/>
                          <a:cs typeface="Oswald"/>
                          <a:sym typeface="Oswald"/>
                        </a:rPr>
                        <a:t>Дети лиц, принимающих (принимавших) участие в специальной военной операции на территориях 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r>
                        <a:rPr lang="ru-RU" sz="800" dirty="0" smtClean="0">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just" defTabSz="342900" rtl="0" eaLnBrk="1" fontAlgn="auto" latinLnBrk="0" hangingPunct="1">
                        <a:lnSpc>
                          <a:spcPct val="100000"/>
                        </a:lnSpc>
                        <a:spcBef>
                          <a:spcPts val="0"/>
                        </a:spcBef>
                        <a:spcAft>
                          <a:spcPts val="0"/>
                        </a:spcAft>
                        <a:buClrTx/>
                        <a:buSzPts val="1000"/>
                        <a:buFont typeface="Oswald"/>
                        <a:buChar char="●"/>
                        <a:tabLst/>
                        <a:defRPr/>
                      </a:pPr>
                      <a:endParaRPr sz="800" dirty="0">
                        <a:latin typeface="Oswald"/>
                        <a:ea typeface="Oswald"/>
                        <a:cs typeface="Oswald"/>
                        <a:sym typeface="Oswald"/>
                      </a:endParaRPr>
                    </a:p>
                  </a:txBody>
                  <a:tcPr marL="91425" marR="91425" marT="91425" marB="91425"/>
                </a:tc>
                <a:tc>
                  <a:txBody>
                    <a:bodyPr/>
                    <a:lstStyle/>
                    <a:p>
                      <a:pPr marL="192699" lvl="0" indent="-171450" algn="l" defTabSz="342900" rtl="0" eaLnBrk="1" latinLnBrk="0" hangingPunct="1">
                        <a:lnSpc>
                          <a:spcPct val="115000"/>
                        </a:lnSpc>
                        <a:spcBef>
                          <a:spcPts val="0"/>
                        </a:spcBef>
                        <a:spcAft>
                          <a:spcPts val="0"/>
                        </a:spcAft>
                        <a:buSzPts val="1150"/>
                        <a:buFont typeface="Oswald"/>
                        <a:buChar char="•"/>
                      </a:pPr>
                      <a:r>
                        <a:rPr lang="ru-RU" sz="800" kern="1200" dirty="0" smtClean="0">
                          <a:solidFill>
                            <a:srgbClr val="000000"/>
                          </a:solidFill>
                          <a:latin typeface="Oswald"/>
                          <a:ea typeface="Oswald"/>
                          <a:cs typeface="Oswald"/>
                          <a:sym typeface="Oswald"/>
                        </a:rPr>
                        <a:t>Подача заявления руководителю образовательной организации</a:t>
                      </a:r>
                    </a:p>
                    <a:p>
                      <a:pPr marL="192699" marR="0" lvl="0" indent="-171450" algn="l" defTabSz="342900" rtl="0" eaLnBrk="1" fontAlgn="auto" latinLnBrk="0" hangingPunct="1">
                        <a:lnSpc>
                          <a:spcPct val="115000"/>
                        </a:lnSpc>
                        <a:spcBef>
                          <a:spcPts val="0"/>
                        </a:spcBef>
                        <a:spcAft>
                          <a:spcPts val="0"/>
                        </a:spcAft>
                        <a:buClrTx/>
                        <a:buSzPts val="1150"/>
                        <a:buFont typeface="Oswald"/>
                        <a:buChar char="•"/>
                        <a:tabLst/>
                        <a:defRPr/>
                      </a:pPr>
                      <a:r>
                        <a:rPr lang="ru-RU" sz="800" dirty="0" smtClean="0">
                          <a:solidFill>
                            <a:schemeClr val="tx1"/>
                          </a:solidFill>
                          <a:latin typeface="Oswald"/>
                          <a:ea typeface="Oswald"/>
                          <a:cs typeface="Oswald"/>
                          <a:sym typeface="Oswald"/>
                        </a:rPr>
                        <a:t>Документ, подтверждающий участие гражданина</a:t>
                      </a:r>
                      <a:r>
                        <a:rPr lang="ru" sz="800" baseline="0" dirty="0" smtClean="0">
                          <a:solidFill>
                            <a:schemeClr val="tx1"/>
                          </a:solidFill>
                          <a:latin typeface="Oswald"/>
                          <a:ea typeface="Oswald"/>
                          <a:cs typeface="Oswald"/>
                          <a:sym typeface="Oswald"/>
                        </a:rPr>
                        <a:t> (родителя, законного представителя ребенка) </a:t>
                      </a:r>
                      <a:r>
                        <a:rPr lang="ru" sz="800" dirty="0" smtClean="0">
                          <a:solidFill>
                            <a:schemeClr val="tx1"/>
                          </a:solidFill>
                          <a:latin typeface="Oswald"/>
                          <a:ea typeface="Oswald"/>
                          <a:cs typeface="Oswald"/>
                          <a:sym typeface="Oswald"/>
                        </a:rPr>
                        <a:t>в специальной военной операции на территориях</a:t>
                      </a:r>
                      <a:r>
                        <a:rPr lang="ru" sz="800" baseline="0" dirty="0" smtClean="0">
                          <a:solidFill>
                            <a:schemeClr val="tx1"/>
                          </a:solidFill>
                          <a:latin typeface="Oswald"/>
                          <a:ea typeface="Oswald"/>
                          <a:cs typeface="Oswald"/>
                          <a:sym typeface="Oswald"/>
                        </a:rPr>
                        <a:t> </a:t>
                      </a:r>
                      <a:r>
                        <a:rPr lang="ru" sz="800" dirty="0" smtClean="0">
                          <a:solidFill>
                            <a:schemeClr val="tx1"/>
                          </a:solidFill>
                          <a:latin typeface="Oswald"/>
                          <a:ea typeface="Oswald"/>
                          <a:cs typeface="Oswald"/>
                          <a:sym typeface="Oswald"/>
                        </a:rPr>
                        <a:t>Украины, Донецкой Народной Республики и Луганской Народной Республики</a:t>
                      </a:r>
                      <a:endParaRPr lang="ru-RU" sz="800" dirty="0" smtClean="0">
                        <a:solidFill>
                          <a:schemeClr val="tx1"/>
                        </a:solidFill>
                        <a:latin typeface="Oswald"/>
                        <a:ea typeface="Oswald"/>
                        <a:cs typeface="Oswald"/>
                        <a:sym typeface="Oswald"/>
                      </a:endParaRPr>
                    </a:p>
                    <a:p>
                      <a:pPr marL="192699" lvl="0" indent="-171450" algn="l" defTabSz="342900" rtl="0" eaLnBrk="1" latinLnBrk="0" hangingPunct="1">
                        <a:lnSpc>
                          <a:spcPct val="115000"/>
                        </a:lnSpc>
                        <a:spcBef>
                          <a:spcPts val="0"/>
                        </a:spcBef>
                        <a:spcAft>
                          <a:spcPts val="0"/>
                        </a:spcAft>
                        <a:buSzPts val="1150"/>
                        <a:buFont typeface="Oswald"/>
                        <a:buChar char="•"/>
                      </a:pPr>
                      <a:r>
                        <a:rPr lang="ru-RU" sz="800" kern="1200" dirty="0" smtClean="0">
                          <a:solidFill>
                            <a:schemeClr val="tx1"/>
                          </a:solidFill>
                          <a:latin typeface="Oswald"/>
                          <a:ea typeface="Oswald"/>
                          <a:cs typeface="Oswald"/>
                          <a:sym typeface="Oswald"/>
                        </a:rPr>
                        <a:t>Граждане или родители (законны</a:t>
                      </a:r>
                      <a:r>
                        <a:rPr lang="ru-RU" sz="800" kern="1200" dirty="0" smtClean="0">
                          <a:solidFill>
                            <a:srgbClr val="000000"/>
                          </a:solidFill>
                          <a:latin typeface="Oswald"/>
                          <a:ea typeface="Oswald"/>
                          <a:cs typeface="Oswald"/>
                          <a:sym typeface="Oswald"/>
                        </a:rPr>
                        <a:t>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21249" lvl="0" indent="0" algn="l" defTabSz="342900" rtl="0" eaLnBrk="1" latinLnBrk="0" hangingPunct="1">
                        <a:lnSpc>
                          <a:spcPct val="115000"/>
                        </a:lnSpc>
                        <a:spcBef>
                          <a:spcPts val="0"/>
                        </a:spcBef>
                        <a:spcAft>
                          <a:spcPts val="0"/>
                        </a:spcAft>
                        <a:buSzPts val="1150"/>
                        <a:buFont typeface="Oswald"/>
                        <a:buNone/>
                      </a:pPr>
                      <a:endParaRPr sz="800" kern="1200" dirty="0">
                        <a:solidFill>
                          <a:srgbClr val="000000"/>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83429833"/>
                  </a:ext>
                </a:extLst>
              </a:tr>
            </a:tbl>
          </a:graphicData>
        </a:graphic>
      </p:graphicFrame>
      <p:sp>
        <p:nvSpPr>
          <p:cNvPr id="283" name="Google Shape;283;p41"/>
          <p:cNvSpPr txBox="1">
            <a:spLocks noGrp="1"/>
          </p:cNvSpPr>
          <p:nvPr>
            <p:ph type="ctrTitle"/>
          </p:nvPr>
        </p:nvSpPr>
        <p:spPr>
          <a:xfrm>
            <a:off x="2674050" y="4617"/>
            <a:ext cx="5760000" cy="447151"/>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a:ea typeface="Oswald"/>
                <a:cs typeface="Oswald"/>
                <a:sym typeface="Oswald"/>
              </a:rPr>
              <a:t>ПРЕДОСТАВЛЕНИЕ БЕСПЛАТНОГО ПИТАНИЯ</a:t>
            </a:r>
            <a:endParaRPr sz="1400" b="1" dirty="0">
              <a:solidFill>
                <a:schemeClr val="tx1"/>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87"/>
        <p:cNvGrpSpPr/>
        <p:nvPr/>
      </p:nvGrpSpPr>
      <p:grpSpPr>
        <a:xfrm>
          <a:off x="0" y="0"/>
          <a:ext cx="0" cy="0"/>
          <a:chOff x="0" y="0"/>
          <a:chExt cx="0" cy="0"/>
        </a:xfrm>
      </p:grpSpPr>
      <p:sp>
        <p:nvSpPr>
          <p:cNvPr id="288" name="Google Shape;288;p4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200">
              <a:solidFill>
                <a:srgbClr val="000000"/>
              </a:solidFill>
              <a:latin typeface="Montserrat"/>
              <a:ea typeface="Montserrat"/>
              <a:cs typeface="Montserrat"/>
              <a:sym typeface="Montserrat"/>
            </a:endParaRPr>
          </a:p>
        </p:txBody>
      </p:sp>
      <p:sp>
        <p:nvSpPr>
          <p:cNvPr id="289" name="Google Shape;289;p42"/>
          <p:cNvSpPr/>
          <p:nvPr/>
        </p:nvSpPr>
        <p:spPr>
          <a:xfrm>
            <a:off x="273025" y="1195575"/>
            <a:ext cx="8053500" cy="35964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натуральная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За счет субсидий из областного бюджета на финансовое обеспечение </a:t>
            </a:r>
            <a:r>
              <a:rPr lang="ru" sz="1300" dirty="0" smtClean="0">
                <a:solidFill>
                  <a:schemeClr val="tx1"/>
                </a:solidFill>
                <a:latin typeface="Oswald"/>
                <a:ea typeface="Oswald"/>
                <a:cs typeface="Oswald"/>
                <a:sym typeface="Oswald"/>
              </a:rPr>
              <a:t>публичных обязательств </a:t>
            </a: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предоставления</a:t>
            </a:r>
            <a:endParaRPr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договором с транспортной организацией (на год, квартал, месяц</a:t>
            </a:r>
            <a:r>
              <a:rPr lang="ru" sz="1300" dirty="0">
                <a:solidFill>
                  <a:schemeClr val="dk2"/>
                </a:solidFill>
                <a:latin typeface="Oswald"/>
                <a:ea typeface="Oswald"/>
                <a:cs typeface="Oswald"/>
                <a:sym typeface="Oswald"/>
              </a:rPr>
              <a:t>)</a:t>
            </a:r>
            <a:endParaRPr sz="500" dirty="0">
              <a:solidFill>
                <a:srgbClr val="434343"/>
              </a:solidFill>
              <a:highlight>
                <a:srgbClr val="FF0000"/>
              </a:highlight>
              <a:latin typeface="Oswald"/>
              <a:ea typeface="Oswald"/>
              <a:cs typeface="Oswald"/>
              <a:sym typeface="Oswald"/>
            </a:endParaRPr>
          </a:p>
        </p:txBody>
      </p:sp>
      <p:sp>
        <p:nvSpPr>
          <p:cNvPr id="290" name="Google Shape;290;p4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0760</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94"/>
        <p:cNvGrpSpPr/>
        <p:nvPr/>
      </p:nvGrpSpPr>
      <p:grpSpPr>
        <a:xfrm>
          <a:off x="0" y="0"/>
          <a:ext cx="0" cy="0"/>
          <a:chOff x="0" y="0"/>
          <a:chExt cx="0" cy="0"/>
        </a:xfrm>
      </p:grpSpPr>
      <p:sp>
        <p:nvSpPr>
          <p:cNvPr id="295" name="Google Shape;295;p4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200">
              <a:solidFill>
                <a:srgbClr val="000000"/>
              </a:solidFill>
              <a:latin typeface="Montserrat"/>
              <a:ea typeface="Montserrat"/>
              <a:cs typeface="Montserrat"/>
              <a:sym typeface="Montserrat"/>
            </a:endParaRPr>
          </a:p>
        </p:txBody>
      </p:sp>
      <p:sp>
        <p:nvSpPr>
          <p:cNvPr id="296" name="Google Shape;296;p4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0760</a:t>
            </a:r>
            <a:endParaRPr sz="1500" b="1">
              <a:latin typeface="Oswald"/>
              <a:ea typeface="Oswald"/>
              <a:cs typeface="Oswald"/>
              <a:sym typeface="Oswald"/>
            </a:endParaRPr>
          </a:p>
        </p:txBody>
      </p:sp>
      <p:graphicFrame>
        <p:nvGraphicFramePr>
          <p:cNvPr id="297" name="Google Shape;297;p43"/>
          <p:cNvGraphicFramePr/>
          <p:nvPr>
            <p:extLst>
              <p:ext uri="{D42A27DB-BD31-4B8C-83A1-F6EECF244321}">
                <p14:modId xmlns:p14="http://schemas.microsoft.com/office/powerpoint/2010/main" val="773206696"/>
              </p:ext>
            </p:extLst>
          </p:nvPr>
        </p:nvGraphicFramePr>
        <p:xfrm>
          <a:off x="348578" y="1541826"/>
          <a:ext cx="8494225" cy="2377350"/>
        </p:xfrm>
        <a:graphic>
          <a:graphicData uri="http://schemas.openxmlformats.org/drawingml/2006/table">
            <a:tbl>
              <a:tblPr>
                <a:noFill/>
                <a:tableStyleId>{BF4A3D39-4975-46BA-BE83-8B02B6239DEE}</a:tableStyleId>
              </a:tblPr>
              <a:tblGrid>
                <a:gridCol w="4843875">
                  <a:extLst>
                    <a:ext uri="{9D8B030D-6E8A-4147-A177-3AD203B41FA5}">
                      <a16:colId xmlns:a16="http://schemas.microsoft.com/office/drawing/2014/main" val="20000"/>
                    </a:ext>
                  </a:extLst>
                </a:gridCol>
                <a:gridCol w="36503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295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200" dirty="0">
                        <a:solidFill>
                          <a:srgbClr val="0070C0"/>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одного из родителей,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91425" marR="91425" marT="91425" marB="91425" anchor="ctr"/>
                </a:tc>
                <a:extLst>
                  <a:ext uri="{0D108BD9-81ED-4DB2-BD59-A6C34878D82A}">
                    <a16:rowId xmlns:a16="http://schemas.microsoft.com/office/drawing/2014/main" val="10002"/>
                  </a:ext>
                </a:extLst>
              </a:tr>
              <a:tr h="3449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24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a:solidFill>
                  <a:srgbClr val="000000"/>
                </a:solidFill>
                <a:latin typeface="Oswald"/>
                <a:ea typeface="Oswald"/>
                <a:cs typeface="Oswald"/>
                <a:sym typeface="Oswald"/>
              </a:rPr>
              <a:t>ОБЕСПЕЧЕНИЕ ОТДЫХА И ОЗДОРОВЛЕНИЯ ДЕТЕЙ ЗА СЧЕТ БЮДЖЕТА</a:t>
            </a:r>
            <a:endParaRPr sz="1400">
              <a:solidFill>
                <a:srgbClr val="000000"/>
              </a:solidFill>
              <a:latin typeface="Oswald"/>
              <a:ea typeface="Oswald"/>
              <a:cs typeface="Oswald"/>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a:t>
            </a:r>
            <a:r>
              <a:rPr lang="ru" b="1" dirty="0" smtClean="0">
                <a:solidFill>
                  <a:schemeClr val="tx1"/>
                </a:solidFill>
                <a:latin typeface="Oswald"/>
                <a:ea typeface="Oswald"/>
                <a:cs typeface="Oswald"/>
                <a:sym typeface="Oswald"/>
              </a:rPr>
              <a:t>основания</a:t>
            </a: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dirty="0" smtClean="0">
                <a:solidFill>
                  <a:schemeClr val="tx1"/>
                </a:solidFill>
                <a:latin typeface="Oswald"/>
                <a:ea typeface="Oswald"/>
                <a:cs typeface="Oswald"/>
                <a:sym typeface="Oswald"/>
              </a:rPr>
              <a:t>Постановление </a:t>
            </a:r>
            <a:r>
              <a:rPr lang="ru" dirty="0">
                <a:solidFill>
                  <a:schemeClr val="tx1"/>
                </a:solidFill>
                <a:latin typeface="Oswald"/>
                <a:ea typeface="Oswald"/>
                <a:cs typeface="Oswald"/>
                <a:sym typeface="Oswald"/>
              </a:rPr>
              <a:t>Правительства Свердловской области от 03.08.20217  </a:t>
            </a:r>
            <a:r>
              <a:rPr lang="ru-RU" dirty="0" smtClean="0">
                <a:solidFill>
                  <a:schemeClr val="tx1"/>
                </a:solidFill>
                <a:latin typeface="Oswald"/>
                <a:ea typeface="Oswald"/>
                <a:cs typeface="Oswald"/>
                <a:sym typeface="Oswald"/>
              </a:rPr>
              <a:t>№ </a:t>
            </a:r>
            <a:r>
              <a:rPr lang="ru" dirty="0" smtClean="0">
                <a:solidFill>
                  <a:schemeClr val="tx1"/>
                </a:solidFill>
                <a:latin typeface="Oswald"/>
                <a:ea typeface="Oswald"/>
                <a:cs typeface="Oswald"/>
                <a:sym typeface="Oswald"/>
              </a:rPr>
              <a:t>558-ПП </a:t>
            </a:r>
            <a:r>
              <a:rPr lang="ru" dirty="0">
                <a:solidFill>
                  <a:schemeClr val="tx1"/>
                </a:solidFill>
                <a:latin typeface="Oswald"/>
                <a:ea typeface="Oswald"/>
                <a:cs typeface="Oswald"/>
                <a:sym typeface="Oswald"/>
              </a:rPr>
              <a:t>"О мерах по организации и обеспечению отдыха"</a:t>
            </a:r>
            <a:endParaRPr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a:t>
            </a:r>
            <a:r>
              <a:rPr lang="ru" b="1" dirty="0" smtClean="0">
                <a:solidFill>
                  <a:schemeClr val="tx1"/>
                </a:solidFill>
                <a:latin typeface="Oswald"/>
                <a:ea typeface="Oswald"/>
                <a:cs typeface="Oswald"/>
                <a:sym typeface="Oswald"/>
              </a:rPr>
              <a:t>– натуральная</a:t>
            </a:r>
          </a:p>
          <a:p>
            <a:pPr marL="0" lvl="0" indent="0" algn="ctr" rtl="0">
              <a:spcBef>
                <a:spcPts val="0"/>
              </a:spcBef>
              <a:spcAft>
                <a:spcPts val="0"/>
              </a:spcAft>
              <a:buNone/>
            </a:pPr>
            <a:endParaRPr lang="ru-RU" dirty="0" smtClean="0">
              <a:solidFill>
                <a:schemeClr val="tx1"/>
              </a:solidFill>
              <a:latin typeface="Oswald"/>
              <a:ea typeface="Oswald"/>
              <a:cs typeface="Oswald"/>
              <a:sym typeface="Oswald"/>
            </a:endParaRPr>
          </a:p>
          <a:p>
            <a:pPr algn="ctr"/>
            <a:r>
              <a:rPr lang="ru-RU" dirty="0">
                <a:solidFill>
                  <a:schemeClr val="tx1"/>
                </a:solidFill>
                <a:latin typeface="Oswald"/>
                <a:ea typeface="Oswald"/>
                <a:cs typeface="Oswald"/>
                <a:sym typeface="Oswald"/>
              </a:rPr>
              <a:t>За счет субсидий из областного бюджета на финансовое обеспечение </a:t>
            </a:r>
            <a:r>
              <a:rPr lang="ru-RU" dirty="0" smtClean="0">
                <a:solidFill>
                  <a:schemeClr val="tx1"/>
                </a:solidFill>
                <a:latin typeface="Oswald"/>
                <a:ea typeface="Oswald"/>
                <a:cs typeface="Oswald"/>
                <a:sym typeface="Oswald"/>
              </a:rPr>
              <a:t>публичных обязательств</a:t>
            </a:r>
            <a:endParaRPr lang="ru-RU" dirty="0">
              <a:solidFill>
                <a:schemeClr val="tx1"/>
              </a:solidFill>
              <a:latin typeface="Oswald"/>
              <a:ea typeface="Oswald"/>
              <a:cs typeface="Oswald"/>
              <a:sym typeface="Oswald"/>
            </a:endParaRPr>
          </a:p>
          <a:p>
            <a:pPr marL="0" marR="0" lvl="0" indent="0" algn="just" rtl="0">
              <a:spcBef>
                <a:spcPts val="0"/>
              </a:spcBef>
              <a:spcAft>
                <a:spcPts val="0"/>
              </a:spcAft>
              <a:buNone/>
            </a:pPr>
            <a:endParaRPr b="1" dirty="0">
              <a:solidFill>
                <a:schemeClr val="tx1"/>
              </a:solidFill>
              <a:highlight>
                <a:schemeClr val="lt2"/>
              </a:highlight>
              <a:latin typeface="Oswald"/>
              <a:ea typeface="Oswald"/>
              <a:cs typeface="Oswald"/>
              <a:sym typeface="Oswald"/>
            </a:endParaRPr>
          </a:p>
          <a:p>
            <a:pPr marL="45720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предоставления</a:t>
            </a:r>
            <a:endParaRPr b="1" dirty="0">
              <a:solidFill>
                <a:schemeClr val="tx1"/>
              </a:solidFill>
              <a:highlight>
                <a:schemeClr val="lt2"/>
              </a:highlight>
              <a:latin typeface="Oswald"/>
              <a:ea typeface="Oswald"/>
              <a:cs typeface="Oswald"/>
              <a:sym typeface="Oswald"/>
            </a:endParaRPr>
          </a:p>
          <a:p>
            <a:pPr marL="457200" lvl="0" indent="0" algn="l"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dirty="0">
                <a:solidFill>
                  <a:schemeClr val="tx1"/>
                </a:solidFill>
                <a:highlight>
                  <a:schemeClr val="lt2"/>
                </a:highlight>
                <a:latin typeface="Oswald"/>
                <a:ea typeface="Oswald"/>
                <a:cs typeface="Oswald"/>
                <a:sym typeface="Oswald"/>
              </a:rPr>
              <a:t>В соответствии с приказами о комплектовании </a:t>
            </a:r>
            <a:r>
              <a:rPr lang="ru" dirty="0" smtClean="0">
                <a:solidFill>
                  <a:schemeClr val="tx1"/>
                </a:solidFill>
                <a:highlight>
                  <a:schemeClr val="lt2"/>
                </a:highlight>
                <a:latin typeface="Oswald"/>
                <a:ea typeface="Oswald"/>
                <a:cs typeface="Oswald"/>
                <a:sym typeface="Oswald"/>
              </a:rPr>
              <a:t>загородного оздоровительного лагеря на </a:t>
            </a:r>
            <a:r>
              <a:rPr lang="ru" dirty="0">
                <a:solidFill>
                  <a:schemeClr val="tx1"/>
                </a:solidFill>
                <a:highlight>
                  <a:schemeClr val="lt2"/>
                </a:highlight>
                <a:latin typeface="Oswald"/>
                <a:ea typeface="Oswald"/>
                <a:cs typeface="Oswald"/>
                <a:sym typeface="Oswald"/>
              </a:rPr>
              <a:t>смену</a:t>
            </a:r>
            <a:endParaRPr dirty="0">
              <a:solidFill>
                <a:schemeClr val="tx1"/>
              </a:solidFill>
              <a:highlight>
                <a:schemeClr val="lt2"/>
              </a:highlight>
              <a:latin typeface="Oswald"/>
              <a:ea typeface="Oswald"/>
              <a:cs typeface="Oswald"/>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8"/>
        <p:cNvGrpSpPr/>
        <p:nvPr/>
      </p:nvGrpSpPr>
      <p:grpSpPr>
        <a:xfrm>
          <a:off x="0" y="0"/>
          <a:ext cx="0" cy="0"/>
          <a:chOff x="0" y="0"/>
          <a:chExt cx="0" cy="0"/>
        </a:xfrm>
      </p:grpSpPr>
      <p:sp>
        <p:nvSpPr>
          <p:cNvPr id="309" name="Google Shape;309;p4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a:latin typeface="Oswald"/>
              <a:ea typeface="Oswald"/>
              <a:cs typeface="Oswald"/>
              <a:sym typeface="Oswald"/>
            </a:endParaRPr>
          </a:p>
        </p:txBody>
      </p:sp>
      <p:graphicFrame>
        <p:nvGraphicFramePr>
          <p:cNvPr id="310" name="Google Shape;310;p45"/>
          <p:cNvGraphicFramePr/>
          <p:nvPr>
            <p:extLst>
              <p:ext uri="{D42A27DB-BD31-4B8C-83A1-F6EECF244321}">
                <p14:modId xmlns:p14="http://schemas.microsoft.com/office/powerpoint/2010/main" val="3493136988"/>
              </p:ext>
            </p:extLst>
          </p:nvPr>
        </p:nvGraphicFramePr>
        <p:xfrm>
          <a:off x="324888" y="1271770"/>
          <a:ext cx="8494225" cy="329178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245175">
                <a:tc rowSpan="6">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Обучающиеся с ограниченными возможностями здоровья</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Учащиеся в образовательных организациях: в т.ч. обучающиеся в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endParaRPr sz="1200" dirty="0">
                        <a:latin typeface="Oswald"/>
                        <a:ea typeface="Oswald"/>
                        <a:cs typeface="Oswald"/>
                        <a:sym typeface="Oswald"/>
                      </a:endParaRPr>
                    </a:p>
                  </a:txBody>
                  <a:tcPr marL="91425" marR="91425" marT="91425" marB="91425"/>
                </a:tc>
                <a:tc rowSpan="6">
                  <a:txBody>
                    <a:bodyPr/>
                    <a:lstStyle/>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Подача заявления руководителю образовательной организации</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Решение органа опеки</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Свидетельство о рождении или паспорт ребенка</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Справка для получения путевки по форме </a:t>
                      </a:r>
                      <a:r>
                        <a:rPr lang="ru" sz="1200" dirty="0" smtClean="0">
                          <a:solidFill>
                            <a:schemeClr val="tx1"/>
                          </a:solidFill>
                          <a:latin typeface="Oswald"/>
                          <a:ea typeface="Oswald"/>
                          <a:cs typeface="Oswald"/>
                          <a:sym typeface="Oswald"/>
                        </a:rPr>
                        <a:t>079/у</a:t>
                      </a:r>
                    </a:p>
                    <a:p>
                      <a:pPr marL="179999" lvl="0" indent="-161925" algn="l" rtl="0">
                        <a:spcBef>
                          <a:spcPts val="0"/>
                        </a:spcBef>
                        <a:spcAft>
                          <a:spcPts val="0"/>
                        </a:spcAft>
                        <a:buSzPts val="1200"/>
                        <a:buFont typeface="Oswald"/>
                        <a:buChar char="●"/>
                      </a:pPr>
                      <a:r>
                        <a:rPr lang="ru-RU" sz="1200" dirty="0" smtClean="0">
                          <a:solidFill>
                            <a:schemeClr val="tx1"/>
                          </a:solidFill>
                          <a:latin typeface="Oswald"/>
                          <a:ea typeface="Oswald"/>
                          <a:cs typeface="Oswald"/>
                          <a:sym typeface="Oswald"/>
                        </a:rPr>
                        <a:t>С</a:t>
                      </a:r>
                      <a:r>
                        <a:rPr lang="ru" sz="1200" dirty="0" smtClean="0">
                          <a:solidFill>
                            <a:schemeClr val="tx1"/>
                          </a:solidFill>
                          <a:latin typeface="Oswald"/>
                          <a:ea typeface="Oswald"/>
                          <a:cs typeface="Oswald"/>
                          <a:sym typeface="Oswald"/>
                        </a:rPr>
                        <a:t>правка из образовательной организации</a:t>
                      </a:r>
                    </a:p>
                    <a:p>
                      <a:pPr marL="179999" lvl="0" indent="-161925" algn="l" rtl="0">
                        <a:spcBef>
                          <a:spcPts val="0"/>
                        </a:spcBef>
                        <a:spcAft>
                          <a:spcPts val="0"/>
                        </a:spcAft>
                        <a:buSzPts val="1200"/>
                        <a:buFont typeface="Oswald"/>
                        <a:buChar char="●"/>
                      </a:pPr>
                      <a:r>
                        <a:rPr lang="ru" sz="1200" dirty="0" smtClean="0">
                          <a:solidFill>
                            <a:schemeClr val="tx1"/>
                          </a:solidFill>
                          <a:latin typeface="Oswald"/>
                          <a:ea typeface="Oswald"/>
                          <a:cs typeface="Oswald"/>
                          <a:sym typeface="Oswald"/>
                        </a:rPr>
                        <a:t>Медицинский полис</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4835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2"/>
                  </a:ext>
                </a:extLst>
              </a:tr>
              <a:tr h="248350">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r h="20587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4"/>
                  </a:ext>
                </a:extLst>
              </a:tr>
              <a:tr h="26632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5"/>
                  </a:ext>
                </a:extLst>
              </a:tr>
              <a:tr h="266325">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6"/>
                  </a:ext>
                </a:extLst>
              </a:tr>
            </a:tbl>
          </a:graphicData>
        </a:graphic>
      </p:graphicFrame>
      <p:sp>
        <p:nvSpPr>
          <p:cNvPr id="311" name="Google Shape;311;p4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dirty="0">
                <a:solidFill>
                  <a:srgbClr val="000000"/>
                </a:solidFill>
                <a:latin typeface="Oswald"/>
                <a:ea typeface="Oswald"/>
                <a:cs typeface="Oswald"/>
                <a:sym typeface="Oswald"/>
              </a:rPr>
              <a:t>ОБЕСПЕЧЕНИЕ ОТДЫХА И ОЗДОРОВЛЕНИЯ ДЕТЕЙ ЗА СЧЕТ БЮДЖЕТА</a:t>
            </a:r>
            <a:endParaRPr sz="1400" dirty="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30338" y="80543"/>
            <a:ext cx="6299040" cy="760907"/>
          </a:xfrm>
          <a:prstGeom prst="rect">
            <a:avLst/>
          </a:prstGeom>
          <a:noFill/>
          <a:ln>
            <a:noFill/>
          </a:ln>
        </p:spPr>
        <p:txBody>
          <a:bodyPr spcFirstLastPara="1" wrap="square" lIns="68575" tIns="34275" rIns="68575" bIns="34275" anchor="ctr" anchorCtr="0">
            <a:noAutofit/>
          </a:bodyPr>
          <a:lstStyle/>
          <a:p>
            <a:pPr algn="l">
              <a:lnSpc>
                <a:spcPct val="90000"/>
              </a:lnSpc>
            </a:pPr>
            <a:r>
              <a:rPr lang="ru-RU" sz="1400" dirty="0" smtClean="0">
                <a:solidFill>
                  <a:schemeClr val="tx1"/>
                </a:solidFill>
                <a:latin typeface="Oswald"/>
                <a:ea typeface="Oswald"/>
                <a:cs typeface="Oswald"/>
                <a:sym typeface="Oswald"/>
              </a:rPr>
              <a:t/>
            </a:r>
            <a:br>
              <a:rPr lang="ru-RU" sz="1400" dirty="0" smtClean="0">
                <a:solidFill>
                  <a:schemeClr val="tx1"/>
                </a:solidFill>
                <a:latin typeface="Oswald"/>
                <a:ea typeface="Oswald"/>
                <a:cs typeface="Oswald"/>
                <a:sym typeface="Oswald"/>
              </a:rPr>
            </a:br>
            <a:r>
              <a:rPr lang="ru-RU" sz="1600" dirty="0" smtClean="0">
                <a:solidFill>
                  <a:schemeClr val="tx1"/>
                </a:solidFill>
                <a:latin typeface="Oswald"/>
                <a:ea typeface="Oswald"/>
                <a:cs typeface="Oswald"/>
                <a:sym typeface="Oswald"/>
              </a:rPr>
              <a:t>Государственное </a:t>
            </a:r>
            <a:r>
              <a:rPr lang="ru-RU" sz="1600" dirty="0">
                <a:solidFill>
                  <a:schemeClr val="tx1"/>
                </a:solidFill>
                <a:latin typeface="Oswald"/>
                <a:ea typeface="Oswald"/>
                <a:cs typeface="Oswald"/>
                <a:sym typeface="Oswald"/>
              </a:rPr>
              <a:t>обеспечение одеждой, обувью, мягким </a:t>
            </a:r>
            <a:r>
              <a:rPr lang="ru-RU" sz="1600" dirty="0" smtClean="0">
                <a:solidFill>
                  <a:schemeClr val="tx1"/>
                </a:solidFill>
                <a:latin typeface="Oswald"/>
                <a:ea typeface="Oswald"/>
                <a:cs typeface="Oswald"/>
                <a:sym typeface="Oswald"/>
              </a:rPr>
              <a:t>инвентарем</a:t>
            </a:r>
            <a:r>
              <a:rPr lang="ru-RU" sz="1050" dirty="0">
                <a:latin typeface="Oswald"/>
                <a:ea typeface="Oswald"/>
                <a:cs typeface="Oswald"/>
                <a:sym typeface="Oswald"/>
              </a:rPr>
              <a:t/>
            </a:r>
            <a:br>
              <a:rPr lang="ru-RU" sz="1050" dirty="0">
                <a:latin typeface="Oswald"/>
                <a:ea typeface="Oswald"/>
                <a:cs typeface="Oswald"/>
                <a:sym typeface="Oswald"/>
              </a:rPr>
            </a:br>
            <a:endParaRPr sz="1400" dirty="0">
              <a:solidFill>
                <a:srgbClr val="000000"/>
              </a:solidFill>
              <a:latin typeface="Oswald"/>
              <a:ea typeface="Oswald"/>
              <a:cs typeface="Oswald"/>
              <a:sym typeface="Oswald"/>
            </a:endParaRPr>
          </a:p>
        </p:txBody>
      </p:sp>
      <p:sp>
        <p:nvSpPr>
          <p:cNvPr id="303" name="Google Shape;303;p44"/>
          <p:cNvSpPr/>
          <p:nvPr/>
        </p:nvSpPr>
        <p:spPr>
          <a:xfrm>
            <a:off x="278912" y="841450"/>
            <a:ext cx="8053500" cy="355179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00" dirty="0">
              <a:solidFill>
                <a:schemeClr val="dk2"/>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endParaRPr lang="ru" sz="1300" dirty="0" smtClean="0">
              <a:solidFill>
                <a:schemeClr val="tx1"/>
              </a:solidFill>
              <a:latin typeface="Oswald"/>
              <a:ea typeface="Oswald"/>
              <a:cs typeface="Oswald"/>
              <a:sym typeface="Oswald"/>
            </a:endParaRPr>
          </a:p>
          <a:p>
            <a:pPr marL="146050" algn="ctr">
              <a:buClr>
                <a:schemeClr val="dk2"/>
              </a:buClr>
              <a:buSzPts val="1300"/>
            </a:pPr>
            <a:r>
              <a:rPr lang="ru-RU" sz="1300" b="1" dirty="0">
                <a:solidFill>
                  <a:schemeClr val="tx1"/>
                </a:solidFill>
                <a:latin typeface="Oswald"/>
                <a:ea typeface="Oswald"/>
                <a:cs typeface="Oswald"/>
                <a:sym typeface="Oswald"/>
              </a:rPr>
              <a:t>Нормативные </a:t>
            </a:r>
            <a:r>
              <a:rPr lang="ru-RU" sz="1300" b="1" dirty="0" smtClean="0">
                <a:solidFill>
                  <a:schemeClr val="tx1"/>
                </a:solidFill>
                <a:latin typeface="Oswald"/>
                <a:ea typeface="Oswald"/>
                <a:cs typeface="Oswald"/>
                <a:sym typeface="Oswald"/>
              </a:rPr>
              <a:t>основания</a:t>
            </a:r>
          </a:p>
          <a:p>
            <a:pPr marL="146050" algn="ctr">
              <a:buClr>
                <a:schemeClr val="dk2"/>
              </a:buClr>
              <a:buSzPts val="1300"/>
            </a:pPr>
            <a:endParaRPr lang="ru-RU" sz="1300" b="1" dirty="0">
              <a:solidFill>
                <a:schemeClr val="tx1"/>
              </a:solidFill>
              <a:latin typeface="Oswald"/>
              <a:ea typeface="Oswald"/>
              <a:cs typeface="Oswald"/>
              <a:sym typeface="Oswald"/>
            </a:endParaRPr>
          </a:p>
          <a:p>
            <a:pPr marL="457200" indent="-311150" algn="just">
              <a:buClr>
                <a:schemeClr val="dk2"/>
              </a:buClr>
              <a:buSzPts val="1300"/>
              <a:buFont typeface="Oswald"/>
              <a:buChar char="●"/>
            </a:pPr>
            <a:r>
              <a:rPr lang="ru" sz="1300" dirty="0" smtClean="0">
                <a:solidFill>
                  <a:schemeClr val="tx1"/>
                </a:solidFill>
                <a:latin typeface="Oswald"/>
                <a:ea typeface="Oswald"/>
                <a:cs typeface="Oswald"/>
                <a:sym typeface="Oswald"/>
              </a:rPr>
              <a:t>Закон </a:t>
            </a:r>
            <a:r>
              <a:rPr lang="ru" sz="1300" dirty="0">
                <a:solidFill>
                  <a:schemeClr val="tx1"/>
                </a:solidFill>
                <a:latin typeface="Oswald"/>
                <a:ea typeface="Oswald"/>
                <a:cs typeface="Oswald"/>
                <a:sym typeface="Oswald"/>
              </a:rPr>
              <a:t>Свердловской области от </a:t>
            </a:r>
            <a:r>
              <a:rPr lang="ru" sz="1300" dirty="0" smtClean="0">
                <a:solidFill>
                  <a:schemeClr val="tx1"/>
                </a:solidFill>
                <a:latin typeface="Oswald"/>
                <a:ea typeface="Oswald"/>
                <a:cs typeface="Oswald"/>
                <a:sym typeface="Oswald"/>
              </a:rPr>
              <a:t>26.07.2022 </a:t>
            </a:r>
            <a:r>
              <a:rPr lang="ru" sz="1300" dirty="0">
                <a:solidFill>
                  <a:schemeClr val="tx1"/>
                </a:solidFill>
                <a:latin typeface="Oswald"/>
                <a:ea typeface="Oswald"/>
                <a:cs typeface="Oswald"/>
                <a:sym typeface="Oswald"/>
              </a:rPr>
              <a:t>№ </a:t>
            </a:r>
            <a:r>
              <a:rPr lang="ru" sz="1300" dirty="0" smtClean="0">
                <a:solidFill>
                  <a:schemeClr val="tx1"/>
                </a:solidFill>
                <a:latin typeface="Oswald"/>
                <a:ea typeface="Oswald"/>
                <a:cs typeface="Oswald"/>
                <a:sym typeface="Oswald"/>
              </a:rPr>
              <a:t>95-ОЗ </a:t>
            </a:r>
            <a:r>
              <a:rPr lang="ru" sz="1300" dirty="0">
                <a:solidFill>
                  <a:schemeClr val="tx1"/>
                </a:solidFill>
                <a:latin typeface="Oswald"/>
                <a:ea typeface="Oswald"/>
                <a:cs typeface="Oswald"/>
                <a:sym typeface="Oswald"/>
              </a:rPr>
              <a:t>«</a:t>
            </a:r>
            <a:r>
              <a:rPr lang="ru" sz="1300" dirty="0" smtClean="0">
                <a:solidFill>
                  <a:schemeClr val="tx1"/>
                </a:solidFill>
                <a:latin typeface="Oswald"/>
                <a:ea typeface="Oswald"/>
                <a:cs typeface="Oswald"/>
                <a:sym typeface="Oswald"/>
              </a:rPr>
              <a:t>О внесении изменения в Закон Свердловской области об образовании Свердловской области»</a:t>
            </a:r>
          </a:p>
          <a:p>
            <a:pPr marL="457200" indent="-311150" algn="just">
              <a:buClr>
                <a:schemeClr val="dk2"/>
              </a:buClr>
              <a:buSzPts val="1300"/>
              <a:buFont typeface="Oswald"/>
              <a:buChar char="●"/>
            </a:pPr>
            <a:r>
              <a:rPr lang="ru" sz="1300" dirty="0">
                <a:solidFill>
                  <a:schemeClr val="tx1"/>
                </a:solidFill>
                <a:latin typeface="Oswald"/>
                <a:ea typeface="Oswald"/>
                <a:cs typeface="Oswald"/>
                <a:sym typeface="Oswald"/>
              </a:rPr>
              <a:t>Закон Свердловской области от 26.07.2022 № </a:t>
            </a:r>
            <a:r>
              <a:rPr lang="ru" sz="1300" dirty="0" smtClean="0">
                <a:solidFill>
                  <a:schemeClr val="tx1"/>
                </a:solidFill>
                <a:latin typeface="Oswald"/>
                <a:ea typeface="Oswald"/>
                <a:cs typeface="Oswald"/>
                <a:sym typeface="Oswald"/>
              </a:rPr>
              <a:t>96-ОЗ </a:t>
            </a:r>
            <a:r>
              <a:rPr lang="ru" sz="1300" dirty="0">
                <a:solidFill>
                  <a:schemeClr val="tx1"/>
                </a:solidFill>
                <a:latin typeface="Oswald"/>
                <a:ea typeface="Oswald"/>
                <a:cs typeface="Oswald"/>
                <a:sym typeface="Oswald"/>
              </a:rPr>
              <a:t>«О внесении </a:t>
            </a:r>
            <a:r>
              <a:rPr lang="ru" sz="1300" dirty="0" smtClean="0">
                <a:solidFill>
                  <a:schemeClr val="tx1"/>
                </a:solidFill>
                <a:latin typeface="Oswald"/>
                <a:ea typeface="Oswald"/>
                <a:cs typeface="Oswald"/>
                <a:sym typeface="Oswald"/>
              </a:rPr>
              <a:t>изменений в отдельные законы Свердловской области»</a:t>
            </a:r>
            <a:endParaRPr sz="1300"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a:t>
            </a:r>
            <a:r>
              <a:rPr lang="ru" sz="1300" dirty="0" smtClean="0">
                <a:solidFill>
                  <a:schemeClr val="tx1"/>
                </a:solidFill>
                <a:latin typeface="Oswald"/>
                <a:ea typeface="Oswald"/>
                <a:cs typeface="Oswald"/>
                <a:sym typeface="Oswald"/>
              </a:rPr>
              <a:t>05.07.2017 № 476-ПП </a:t>
            </a:r>
            <a:r>
              <a:rPr lang="ru" sz="1300" dirty="0">
                <a:solidFill>
                  <a:schemeClr val="tx1"/>
                </a:solidFill>
                <a:latin typeface="Oswald"/>
                <a:ea typeface="Oswald"/>
                <a:cs typeface="Oswald"/>
                <a:sym typeface="Oswald"/>
              </a:rPr>
              <a:t>"</a:t>
            </a:r>
            <a:r>
              <a:rPr lang="ru" sz="1300" dirty="0" smtClean="0">
                <a:solidFill>
                  <a:schemeClr val="tx1"/>
                </a:solidFill>
                <a:latin typeface="Oswald"/>
                <a:ea typeface="Oswald"/>
                <a:cs typeface="Oswald"/>
                <a:sym typeface="Oswald"/>
              </a:rPr>
              <a:t>Об утверждении норм, по которым осуществляется полное государственное обеспечение обучающихся, в том числе обеспечение питанием, одеждой, обувью, за счет средств областного бюджета или бюджетов муниципальных образований, расположенных на территории Свердловско йобласти, размеров денежной компенсации, а также единовременного пособия выпускникам»</a:t>
            </a:r>
            <a:endParaRPr sz="1300"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a:t>
            </a:r>
            <a:r>
              <a:rPr lang="ru" sz="1300" b="1" dirty="0" smtClean="0">
                <a:solidFill>
                  <a:schemeClr val="tx1"/>
                </a:solidFill>
                <a:latin typeface="Oswald"/>
                <a:ea typeface="Oswald"/>
                <a:cs typeface="Oswald"/>
                <a:sym typeface="Oswald"/>
              </a:rPr>
              <a:t>– натуральная</a:t>
            </a:r>
          </a:p>
          <a:p>
            <a:pPr marL="0" lvl="0" indent="0" algn="ctr" rtl="0">
              <a:spcBef>
                <a:spcPts val="0"/>
              </a:spcBef>
              <a:spcAft>
                <a:spcPts val="0"/>
              </a:spcAft>
              <a:buNone/>
            </a:pPr>
            <a:endParaRPr sz="1300" dirty="0">
              <a:solidFill>
                <a:schemeClr val="tx1"/>
              </a:solidFill>
              <a:latin typeface="Oswald"/>
              <a:ea typeface="Oswald"/>
              <a:cs typeface="Oswald"/>
              <a:sym typeface="Oswald"/>
            </a:endParaRPr>
          </a:p>
          <a:p>
            <a:pPr algn="just"/>
            <a:r>
              <a:rPr lang="ru-RU" sz="1300" dirty="0">
                <a:solidFill>
                  <a:schemeClr val="tx1"/>
                </a:solidFill>
                <a:latin typeface="Oswald"/>
                <a:ea typeface="Oswald"/>
                <a:cs typeface="Oswald"/>
                <a:sym typeface="Oswald"/>
              </a:rPr>
              <a:t>За счет субсидий из областного бюджета на финансовое обеспечение выполнения </a:t>
            </a:r>
            <a:r>
              <a:rPr lang="ru-RU" sz="1300" dirty="0" smtClean="0">
                <a:solidFill>
                  <a:schemeClr val="tx1"/>
                </a:solidFill>
                <a:latin typeface="Oswald"/>
                <a:ea typeface="Oswald"/>
                <a:cs typeface="Oswald"/>
                <a:sym typeface="Oswald"/>
              </a:rPr>
              <a:t>публичных обязательств</a:t>
            </a:r>
            <a:endParaRPr lang="ru-RU" sz="1300" dirty="0">
              <a:solidFill>
                <a:schemeClr val="tx1"/>
              </a:solidFill>
              <a:latin typeface="Oswald"/>
              <a:ea typeface="Oswald"/>
              <a:cs typeface="Oswald"/>
              <a:sym typeface="Oswald"/>
            </a:endParaRPr>
          </a:p>
          <a:p>
            <a:pPr marL="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45720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предоставления</a:t>
            </a:r>
            <a:endParaRPr sz="1300" b="1" dirty="0">
              <a:solidFill>
                <a:schemeClr val="tx1"/>
              </a:solidFill>
              <a:highlight>
                <a:schemeClr val="lt2"/>
              </a:highlight>
              <a:latin typeface="Oswald"/>
              <a:ea typeface="Oswald"/>
              <a:cs typeface="Oswald"/>
              <a:sym typeface="Oswald"/>
            </a:endParaRPr>
          </a:p>
          <a:p>
            <a:pPr marL="457200" lvl="0" indent="0" algn="l" rtl="0">
              <a:spcBef>
                <a:spcPts val="0"/>
              </a:spcBef>
              <a:spcAft>
                <a:spcPts val="0"/>
              </a:spcAft>
              <a:buNone/>
            </a:pPr>
            <a:endParaRPr sz="1300" dirty="0">
              <a:solidFill>
                <a:schemeClr val="tx1"/>
              </a:solidFill>
              <a:highlight>
                <a:schemeClr val="lt2"/>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smtClean="0">
                <a:solidFill>
                  <a:schemeClr val="tx1"/>
                </a:solidFill>
                <a:highlight>
                  <a:schemeClr val="lt2"/>
                </a:highlight>
                <a:latin typeface="Oswald"/>
                <a:ea typeface="Oswald"/>
                <a:cs typeface="Oswald"/>
                <a:sym typeface="Oswald"/>
              </a:rPr>
              <a:t>Ежегодно</a:t>
            </a:r>
            <a:endParaRPr sz="1300" dirty="0">
              <a:solidFill>
                <a:schemeClr val="tx1"/>
              </a:solidFill>
              <a:highlight>
                <a:schemeClr val="lt2"/>
              </a:highlight>
              <a:latin typeface="Oswald"/>
              <a:ea typeface="Oswald"/>
              <a:cs typeface="Oswald"/>
              <a:sym typeface="Oswald"/>
            </a:endParaRPr>
          </a:p>
        </p:txBody>
      </p:sp>
      <p:sp>
        <p:nvSpPr>
          <p:cNvPr id="304" name="Google Shape;304;p44"/>
          <p:cNvSpPr txBox="1"/>
          <p:nvPr/>
        </p:nvSpPr>
        <p:spPr>
          <a:xfrm>
            <a:off x="0" y="99494"/>
            <a:ext cx="2399876" cy="74195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sz="1500" b="1" dirty="0">
              <a:latin typeface="Oswald"/>
              <a:ea typeface="Oswald"/>
              <a:cs typeface="Oswald"/>
              <a:sym typeface="Oswald"/>
            </a:endParaRPr>
          </a:p>
        </p:txBody>
      </p:sp>
    </p:spTree>
    <p:extLst>
      <p:ext uri="{BB962C8B-B14F-4D97-AF65-F5344CB8AC3E}">
        <p14:creationId xmlns:p14="http://schemas.microsoft.com/office/powerpoint/2010/main" val="1464888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8"/>
        <p:cNvGrpSpPr/>
        <p:nvPr/>
      </p:nvGrpSpPr>
      <p:grpSpPr>
        <a:xfrm>
          <a:off x="0" y="0"/>
          <a:ext cx="0" cy="0"/>
          <a:chOff x="0" y="0"/>
          <a:chExt cx="0" cy="0"/>
        </a:xfrm>
      </p:grpSpPr>
      <p:sp>
        <p:nvSpPr>
          <p:cNvPr id="309" name="Google Shape;309;p45"/>
          <p:cNvSpPr txBox="1"/>
          <p:nvPr/>
        </p:nvSpPr>
        <p:spPr>
          <a:xfrm>
            <a:off x="747150" y="5728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a:t>
            </a:r>
            <a:r>
              <a:rPr lang="ru" sz="1500" b="1" dirty="0" smtClean="0">
                <a:latin typeface="Oswald"/>
                <a:ea typeface="Oswald"/>
                <a:cs typeface="Oswald"/>
                <a:sym typeface="Oswald"/>
              </a:rPr>
              <a:t>0835</a:t>
            </a:r>
            <a:endParaRPr sz="1500" b="1" dirty="0">
              <a:latin typeface="Oswald"/>
              <a:ea typeface="Oswald"/>
              <a:cs typeface="Oswald"/>
              <a:sym typeface="Oswald"/>
            </a:endParaRPr>
          </a:p>
        </p:txBody>
      </p:sp>
      <p:graphicFrame>
        <p:nvGraphicFramePr>
          <p:cNvPr id="310" name="Google Shape;310;p45"/>
          <p:cNvGraphicFramePr/>
          <p:nvPr>
            <p:extLst>
              <p:ext uri="{D42A27DB-BD31-4B8C-83A1-F6EECF244321}">
                <p14:modId xmlns:p14="http://schemas.microsoft.com/office/powerpoint/2010/main" val="1193517676"/>
              </p:ext>
            </p:extLst>
          </p:nvPr>
        </p:nvGraphicFramePr>
        <p:xfrm>
          <a:off x="329627" y="620655"/>
          <a:ext cx="8714879" cy="4902402"/>
        </p:xfrm>
        <a:graphic>
          <a:graphicData uri="http://schemas.openxmlformats.org/drawingml/2006/table">
            <a:tbl>
              <a:tblPr>
                <a:noFill/>
                <a:tableStyleId>{BF4A3D39-4975-46BA-BE83-8B02B6239DEE}</a:tableStyleId>
              </a:tblPr>
              <a:tblGrid>
                <a:gridCol w="5256705">
                  <a:extLst>
                    <a:ext uri="{9D8B030D-6E8A-4147-A177-3AD203B41FA5}">
                      <a16:colId xmlns:a16="http://schemas.microsoft.com/office/drawing/2014/main" val="20000"/>
                    </a:ext>
                  </a:extLst>
                </a:gridCol>
                <a:gridCol w="3458174">
                  <a:extLst>
                    <a:ext uri="{9D8B030D-6E8A-4147-A177-3AD203B41FA5}">
                      <a16:colId xmlns:a16="http://schemas.microsoft.com/office/drawing/2014/main" val="20001"/>
                    </a:ext>
                  </a:extLst>
                </a:gridCol>
              </a:tblGrid>
              <a:tr h="367659">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643426">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Char char="•"/>
                        <a:tabLst/>
                        <a:defRPr/>
                      </a:pPr>
                      <a:r>
                        <a:rPr lang="ru-RU" sz="1000" dirty="0" smtClean="0">
                          <a:solidFill>
                            <a:schemeClr val="tx1"/>
                          </a:solidFill>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p>
                  </a:txBody>
                  <a:tcPr marL="91425" marR="91425" marT="91425" marB="91425"/>
                </a:tc>
                <a:tc>
                  <a:txBody>
                    <a:bodyPr/>
                    <a:lstStyle/>
                    <a:p>
                      <a:pPr marL="201550" lvl="0" indent="-171450" algn="l" rtl="0">
                        <a:spcBef>
                          <a:spcPts val="0"/>
                        </a:spcBef>
                        <a:spcAft>
                          <a:spcPts val="0"/>
                        </a:spcAft>
                        <a:buSzPts val="1000"/>
                        <a:buFont typeface="Arial" panose="020B0604020202020204" pitchFamily="34" charset="0"/>
                        <a:buChar char="•"/>
                      </a:pPr>
                      <a:r>
                        <a:rPr lang="ru-RU" sz="1000" dirty="0" smtClean="0">
                          <a:solidFill>
                            <a:schemeClr val="tx1"/>
                          </a:solidFill>
                          <a:latin typeface="Oswald"/>
                          <a:ea typeface="Oswald"/>
                          <a:cs typeface="Oswald"/>
                          <a:sym typeface="Oswald"/>
                        </a:rPr>
                        <a:t>Приказ о зачислении</a:t>
                      </a:r>
                      <a:r>
                        <a:rPr lang="ru-RU" sz="1000" baseline="0" dirty="0" smtClean="0">
                          <a:solidFill>
                            <a:schemeClr val="tx1"/>
                          </a:solidFill>
                          <a:latin typeface="Oswald"/>
                          <a:ea typeface="Oswald"/>
                          <a:cs typeface="Oswald"/>
                          <a:sym typeface="Oswald"/>
                        </a:rPr>
                        <a:t> в образовательную организацию</a:t>
                      </a:r>
                      <a:endParaRPr sz="10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527720861"/>
                  </a:ext>
                </a:extLst>
              </a:tr>
              <a:tr h="1256241">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Char char="•"/>
                        <a:tabLst/>
                        <a:defRPr/>
                      </a:pPr>
                      <a:r>
                        <a:rPr lang="ru-RU" sz="1000" dirty="0" smtClean="0">
                          <a:solidFill>
                            <a:schemeClr val="tx1"/>
                          </a:solidFill>
                          <a:latin typeface="Oswald"/>
                          <a:ea typeface="Oswald"/>
                          <a:cs typeface="Oswald"/>
                          <a:sym typeface="Oswald"/>
                        </a:rPr>
                        <a:t>Дети-сироты</a:t>
                      </a:r>
                      <a:endParaRPr sz="1000" dirty="0">
                        <a:solidFill>
                          <a:schemeClr val="tx1"/>
                        </a:solidFill>
                        <a:latin typeface="Oswald"/>
                        <a:ea typeface="Oswald"/>
                        <a:cs typeface="Oswald"/>
                        <a:sym typeface="Oswald"/>
                      </a:endParaRPr>
                    </a:p>
                    <a:p>
                      <a:pPr marL="188850" lvl="0" indent="-171450" algn="l" rtl="0">
                        <a:spcBef>
                          <a:spcPts val="0"/>
                        </a:spcBef>
                        <a:spcAft>
                          <a:spcPts val="0"/>
                        </a:spcAft>
                        <a:buSzPts val="1200"/>
                        <a:buFont typeface="Arial" panose="020B0604020202020204" pitchFamily="34" charset="0"/>
                        <a:buChar char="•"/>
                      </a:pPr>
                      <a:r>
                        <a:rPr lang="ru" sz="1000" dirty="0" smtClean="0">
                          <a:solidFill>
                            <a:schemeClr val="tx1"/>
                          </a:solidFill>
                          <a:latin typeface="Oswald"/>
                          <a:ea typeface="Oswald"/>
                          <a:cs typeface="Oswald"/>
                          <a:sym typeface="Oswald"/>
                        </a:rPr>
                        <a:t>Дети</a:t>
                      </a:r>
                      <a:r>
                        <a:rPr lang="ru" sz="1000" dirty="0">
                          <a:solidFill>
                            <a:schemeClr val="tx1"/>
                          </a:solidFill>
                          <a:latin typeface="Oswald"/>
                          <a:ea typeface="Oswald"/>
                          <a:cs typeface="Oswald"/>
                          <a:sym typeface="Oswald"/>
                        </a:rPr>
                        <a:t>, оставшиеся без попечения </a:t>
                      </a:r>
                      <a:r>
                        <a:rPr lang="ru" sz="1000" dirty="0" smtClean="0">
                          <a:solidFill>
                            <a:schemeClr val="tx1"/>
                          </a:solidFill>
                          <a:latin typeface="Oswald"/>
                          <a:ea typeface="Oswald"/>
                          <a:cs typeface="Oswald"/>
                          <a:sym typeface="Oswald"/>
                        </a:rPr>
                        <a:t>родителей</a:t>
                      </a:r>
                    </a:p>
                    <a:p>
                      <a:pPr marL="188850" lvl="0" indent="-171450" algn="l" rtl="0">
                        <a:spcBef>
                          <a:spcPts val="0"/>
                        </a:spcBef>
                        <a:spcAft>
                          <a:spcPts val="0"/>
                        </a:spcAft>
                        <a:buSzPts val="1200"/>
                        <a:buFont typeface="Arial" panose="020B0604020202020204" pitchFamily="34" charset="0"/>
                        <a:buChar char="•"/>
                      </a:pPr>
                      <a:r>
                        <a:rPr lang="ru" sz="1000" dirty="0" smtClean="0">
                          <a:solidFill>
                            <a:schemeClr val="tx1"/>
                          </a:solidFill>
                          <a:latin typeface="Oswald"/>
                          <a:ea typeface="Oswald"/>
                          <a:cs typeface="Oswald"/>
                          <a:sym typeface="Oswald"/>
                        </a:rPr>
                        <a:t>Лица </a:t>
                      </a:r>
                      <a:r>
                        <a:rPr lang="ru" sz="1000" dirty="0">
                          <a:solidFill>
                            <a:schemeClr val="tx1"/>
                          </a:solidFill>
                          <a:latin typeface="Oswald"/>
                          <a:ea typeface="Oswald"/>
                          <a:cs typeface="Oswald"/>
                          <a:sym typeface="Oswald"/>
                        </a:rPr>
                        <a:t>из числа детей-сирот и детей, оставшихся без попечения </a:t>
                      </a:r>
                      <a:r>
                        <a:rPr lang="ru" sz="1000" dirty="0" smtClean="0">
                          <a:solidFill>
                            <a:schemeClr val="tx1"/>
                          </a:solidFill>
                          <a:latin typeface="Oswald"/>
                          <a:ea typeface="Oswald"/>
                          <a:cs typeface="Oswald"/>
                          <a:sym typeface="Oswald"/>
                        </a:rPr>
                        <a:t>родителей</a:t>
                      </a:r>
                    </a:p>
                    <a:p>
                      <a:pPr marL="188850" marR="0" lvl="0" indent="-17145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Char char="•"/>
                        <a:tabLst/>
                        <a:defRPr/>
                      </a:pPr>
                      <a:r>
                        <a:rPr lang="ru-RU" sz="1000" dirty="0" smtClean="0">
                          <a:solidFill>
                            <a:schemeClr val="tx1"/>
                          </a:solidFill>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p>
                  </a:txBody>
                  <a:tcPr marL="91425" marR="91425" marT="91425" marB="91425"/>
                </a:tc>
                <a:tc>
                  <a:txBody>
                    <a:bodyPr/>
                    <a:lstStyle/>
                    <a:p>
                      <a:pPr marL="201550" lvl="0" indent="-171450" algn="l" defTabSz="342900" rtl="0" eaLnBrk="1" latinLnBrk="0" hangingPunct="1">
                        <a:spcBef>
                          <a:spcPts val="0"/>
                        </a:spcBef>
                        <a:spcAft>
                          <a:spcPts val="0"/>
                        </a:spcAft>
                        <a:buSzPts val="1000"/>
                        <a:buFont typeface="Arial" panose="020B0604020202020204" pitchFamily="34" charset="0"/>
                        <a:buChar char="•"/>
                      </a:pPr>
                      <a:r>
                        <a:rPr lang="ru" sz="1000" kern="1200" dirty="0">
                          <a:solidFill>
                            <a:schemeClr val="tx1"/>
                          </a:solidFill>
                          <a:latin typeface="Oswald"/>
                          <a:ea typeface="Oswald"/>
                          <a:cs typeface="Oswald"/>
                          <a:sym typeface="Oswald"/>
                        </a:rPr>
                        <a:t>Подача заявления руководителю образовательной организации</a:t>
                      </a:r>
                      <a:endParaRPr sz="1000" kern="1200" dirty="0">
                        <a:solidFill>
                          <a:schemeClr val="tx1"/>
                        </a:solidFill>
                        <a:latin typeface="Oswald"/>
                        <a:ea typeface="Oswald"/>
                        <a:cs typeface="Oswald"/>
                        <a:sym typeface="Oswald"/>
                      </a:endParaRPr>
                    </a:p>
                    <a:p>
                      <a:pPr marL="201550" lvl="0" indent="-171450" algn="l" defTabSz="342900" rtl="0" eaLnBrk="1" latinLnBrk="0" hangingPunct="1">
                        <a:spcBef>
                          <a:spcPts val="0"/>
                        </a:spcBef>
                        <a:spcAft>
                          <a:spcPts val="0"/>
                        </a:spcAft>
                        <a:buSzPts val="1000"/>
                        <a:buFont typeface="Arial" panose="020B0604020202020204" pitchFamily="34" charset="0"/>
                        <a:buChar char="•"/>
                      </a:pPr>
                      <a:r>
                        <a:rPr lang="ru" sz="1000" kern="1200" dirty="0">
                          <a:solidFill>
                            <a:schemeClr val="tx1"/>
                          </a:solidFill>
                          <a:latin typeface="Oswald"/>
                          <a:ea typeface="Oswald"/>
                          <a:cs typeface="Oswald"/>
                          <a:sym typeface="Oswald"/>
                        </a:rPr>
                        <a:t>Свидетельство о смерти </a:t>
                      </a:r>
                      <a:r>
                        <a:rPr lang="ru" sz="1000" kern="1200" dirty="0" smtClean="0">
                          <a:solidFill>
                            <a:schemeClr val="tx1"/>
                          </a:solidFill>
                          <a:latin typeface="Oswald"/>
                          <a:ea typeface="Oswald"/>
                          <a:cs typeface="Oswald"/>
                          <a:sym typeface="Oswald"/>
                        </a:rPr>
                        <a:t>родителя</a:t>
                      </a:r>
                    </a:p>
                    <a:p>
                      <a:pPr marL="201550" marR="0" lvl="0" indent="-171450" algn="l" defTabSz="3429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ru-RU" sz="1000" kern="1200" dirty="0" smtClean="0">
                          <a:solidFill>
                            <a:schemeClr val="tx1"/>
                          </a:solidFill>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0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635076">
                <a:tc>
                  <a:txBody>
                    <a:bodyPr/>
                    <a:lstStyle/>
                    <a:p>
                      <a:pPr marL="188850" marR="0" lvl="0" indent="-17145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Char char="•"/>
                        <a:tabLst/>
                        <a:defRPr/>
                      </a:pPr>
                      <a:r>
                        <a:rPr lang="ru-RU" sz="1000" dirty="0" smtClean="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 Украины, Донецкой Народной Республики и Луганской Народной Республики,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88850" marR="0" lvl="0" indent="-17145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Char char="•"/>
                        <a:tabLst/>
                        <a:defRPr/>
                      </a:pPr>
                      <a:r>
                        <a:rPr lang="ru-RU" sz="1000" dirty="0" smtClean="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400" marR="0" lvl="0" indent="0" algn="l" defTabSz="914400" rtl="0" eaLnBrk="1" fontAlgn="auto" latinLnBrk="0" hangingPunct="1">
                        <a:lnSpc>
                          <a:spcPct val="100000"/>
                        </a:lnSpc>
                        <a:spcBef>
                          <a:spcPts val="0"/>
                        </a:spcBef>
                        <a:spcAft>
                          <a:spcPts val="0"/>
                        </a:spcAft>
                        <a:buClr>
                          <a:srgbClr val="000000"/>
                        </a:buClr>
                        <a:buSzPts val="1200"/>
                        <a:buFont typeface="Arial" panose="020B0604020202020204" pitchFamily="34" charset="0"/>
                        <a:buNone/>
                        <a:tabLst/>
                        <a:defRPr/>
                      </a:pPr>
                      <a:endParaRPr sz="1000" dirty="0">
                        <a:solidFill>
                          <a:schemeClr val="tx1"/>
                        </a:solidFill>
                        <a:latin typeface="Oswald"/>
                        <a:ea typeface="Oswald"/>
                        <a:cs typeface="Oswald"/>
                        <a:sym typeface="Oswald"/>
                      </a:endParaRPr>
                    </a:p>
                  </a:txBody>
                  <a:tcPr marL="91425" marR="91425" marT="91425" marB="91425"/>
                </a:tc>
                <a:tc>
                  <a:txBody>
                    <a:bodyPr/>
                    <a:lstStyle/>
                    <a:p>
                      <a:pPr marL="201550" lvl="0" indent="-171450" algn="l" rtl="0">
                        <a:spcBef>
                          <a:spcPts val="0"/>
                        </a:spcBef>
                        <a:spcAft>
                          <a:spcPts val="0"/>
                        </a:spcAft>
                        <a:buSzPts val="1000"/>
                        <a:buFont typeface="Arial" panose="020B0604020202020204" pitchFamily="34" charset="0"/>
                        <a:buChar char="•"/>
                      </a:pPr>
                      <a:r>
                        <a:rPr lang="ru-RU" sz="1000" dirty="0" smtClean="0">
                          <a:solidFill>
                            <a:schemeClr val="tx1"/>
                          </a:solidFill>
                          <a:latin typeface="Oswald"/>
                          <a:ea typeface="Oswald"/>
                          <a:cs typeface="Oswald"/>
                          <a:sym typeface="Oswald"/>
                        </a:rPr>
                        <a:t>Подача заявления руководителю образовательной организации</a:t>
                      </a:r>
                    </a:p>
                    <a:p>
                      <a:pPr marL="201550" marR="0" lvl="0" indent="-171450" algn="l" defTabSz="342900" rtl="0" eaLnBrk="1" fontAlgn="auto" latinLnBrk="0" hangingPunct="1">
                        <a:lnSpc>
                          <a:spcPct val="100000"/>
                        </a:lnSpc>
                        <a:spcBef>
                          <a:spcPts val="0"/>
                        </a:spcBef>
                        <a:spcAft>
                          <a:spcPts val="0"/>
                        </a:spcAft>
                        <a:buClrTx/>
                        <a:buSzPts val="1000"/>
                        <a:buFont typeface="Arial" panose="020B0604020202020204" pitchFamily="34" charset="0"/>
                        <a:buChar char="•"/>
                        <a:tabLst/>
                        <a:defRPr/>
                      </a:pPr>
                      <a:r>
                        <a:rPr lang="ru-RU" sz="1000" dirty="0" smtClean="0">
                          <a:solidFill>
                            <a:schemeClr val="tx1"/>
                          </a:solidFill>
                          <a:latin typeface="Oswald"/>
                          <a:ea typeface="Oswald"/>
                          <a:cs typeface="Oswald"/>
                          <a:sym typeface="Oswald"/>
                        </a:rPr>
                        <a:t>Документ, подтверждающий участие гражданина</a:t>
                      </a:r>
                      <a:r>
                        <a:rPr lang="ru" sz="1000" baseline="0" dirty="0" smtClean="0">
                          <a:solidFill>
                            <a:schemeClr val="tx1"/>
                          </a:solidFill>
                          <a:latin typeface="Oswald"/>
                          <a:ea typeface="Oswald"/>
                          <a:cs typeface="Oswald"/>
                          <a:sym typeface="Oswald"/>
                        </a:rPr>
                        <a:t> (родителя, законного представителя ребенка) </a:t>
                      </a:r>
                      <a:r>
                        <a:rPr lang="ru" sz="1000" dirty="0" smtClean="0">
                          <a:solidFill>
                            <a:schemeClr val="tx1"/>
                          </a:solidFill>
                          <a:latin typeface="Oswald"/>
                          <a:ea typeface="Oswald"/>
                          <a:cs typeface="Oswald"/>
                          <a:sym typeface="Oswald"/>
                        </a:rPr>
                        <a:t>в специальной военной операции на территориях</a:t>
                      </a:r>
                      <a:r>
                        <a:rPr lang="ru" sz="1000" baseline="0" dirty="0" smtClean="0">
                          <a:solidFill>
                            <a:schemeClr val="tx1"/>
                          </a:solidFill>
                          <a:latin typeface="Oswald"/>
                          <a:ea typeface="Oswald"/>
                          <a:cs typeface="Oswald"/>
                          <a:sym typeface="Oswald"/>
                        </a:rPr>
                        <a:t> </a:t>
                      </a:r>
                      <a:r>
                        <a:rPr lang="ru" sz="1000" dirty="0" smtClean="0">
                          <a:solidFill>
                            <a:schemeClr val="tx1"/>
                          </a:solidFill>
                          <a:latin typeface="Oswald"/>
                          <a:ea typeface="Oswald"/>
                          <a:cs typeface="Oswald"/>
                          <a:sym typeface="Oswald"/>
                        </a:rPr>
                        <a:t>Украины, Донецкой Народной Республики и Луганской Народной Республики</a:t>
                      </a:r>
                      <a:endParaRPr lang="ru-RU" sz="1000" dirty="0" smtClean="0">
                        <a:solidFill>
                          <a:schemeClr val="tx1"/>
                        </a:solidFill>
                        <a:latin typeface="Oswald"/>
                        <a:ea typeface="Oswald"/>
                        <a:cs typeface="Oswald"/>
                        <a:sym typeface="Oswald"/>
                      </a:endParaRPr>
                    </a:p>
                    <a:p>
                      <a:pPr marL="201550" lvl="0" indent="-171450" algn="l" rtl="0">
                        <a:spcBef>
                          <a:spcPts val="0"/>
                        </a:spcBef>
                        <a:spcAft>
                          <a:spcPts val="0"/>
                        </a:spcAft>
                        <a:buSzPts val="1000"/>
                        <a:buFont typeface="Arial" panose="020B0604020202020204" pitchFamily="34" charset="0"/>
                        <a:buChar char="•"/>
                      </a:pPr>
                      <a:r>
                        <a:rPr lang="ru-RU" sz="1000" dirty="0" smtClean="0">
                          <a:solidFill>
                            <a:schemeClr val="tx1"/>
                          </a:solidFill>
                          <a:latin typeface="Oswald"/>
                          <a:ea typeface="Oswald"/>
                          <a:cs typeface="Oswald"/>
                          <a:sym typeface="Oswald"/>
                        </a:rPr>
                        <a:t>Граждане или родители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a:t>
                      </a:r>
                      <a:endParaRPr sz="10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val="2358704886"/>
                  </a:ext>
                </a:extLst>
              </a:tr>
            </a:tbl>
          </a:graphicData>
        </a:graphic>
      </p:graphicFrame>
      <p:sp>
        <p:nvSpPr>
          <p:cNvPr id="311" name="Google Shape;311;p45"/>
          <p:cNvSpPr txBox="1">
            <a:spLocks noGrp="1"/>
          </p:cNvSpPr>
          <p:nvPr>
            <p:ph type="ctrTitle"/>
          </p:nvPr>
        </p:nvSpPr>
        <p:spPr>
          <a:xfrm>
            <a:off x="2674050" y="57280"/>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RU" sz="1400" dirty="0">
                <a:solidFill>
                  <a:schemeClr val="tx1"/>
                </a:solidFill>
                <a:latin typeface="Oswald"/>
                <a:ea typeface="Oswald"/>
                <a:cs typeface="Oswald"/>
                <a:sym typeface="Oswald"/>
              </a:rPr>
              <a:t>Государственное обеспечение одеждой, обувью, мягким инвентарем</a:t>
            </a:r>
            <a:endParaRPr sz="1400" dirty="0">
              <a:solidFill>
                <a:schemeClr val="tx1"/>
              </a:solidFill>
              <a:latin typeface="Oswald"/>
              <a:ea typeface="Oswald"/>
              <a:cs typeface="Oswald"/>
              <a:sym typeface="Oswald"/>
            </a:endParaRPr>
          </a:p>
        </p:txBody>
      </p:sp>
    </p:spTree>
    <p:extLst>
      <p:ext uri="{BB962C8B-B14F-4D97-AF65-F5344CB8AC3E}">
        <p14:creationId xmlns:p14="http://schemas.microsoft.com/office/powerpoint/2010/main" val="2375316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05"/>
        <p:cNvGrpSpPr/>
        <p:nvPr/>
      </p:nvGrpSpPr>
      <p:grpSpPr>
        <a:xfrm>
          <a:off x="0" y="0"/>
          <a:ext cx="0" cy="0"/>
          <a:chOff x="0" y="0"/>
          <a:chExt cx="0" cy="0"/>
        </a:xfrm>
      </p:grpSpPr>
      <p:sp>
        <p:nvSpPr>
          <p:cNvPr id="106" name="Google Shape;106;p1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graphicFrame>
        <p:nvGraphicFramePr>
          <p:cNvPr id="108" name="Google Shape;108;p16"/>
          <p:cNvGraphicFramePr/>
          <p:nvPr>
            <p:extLst>
              <p:ext uri="{D42A27DB-BD31-4B8C-83A1-F6EECF244321}">
                <p14:modId xmlns:p14="http://schemas.microsoft.com/office/powerpoint/2010/main" val="3515136716"/>
              </p:ext>
            </p:extLst>
          </p:nvPr>
        </p:nvGraphicFramePr>
        <p:xfrm>
          <a:off x="324888" y="1271770"/>
          <a:ext cx="8494225" cy="373365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a:t>
                      </a:r>
                      <a:endParaRPr sz="1150">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453550">
                <a:tc>
                  <a:txBody>
                    <a:bodyPr/>
                    <a:lstStyle/>
                    <a:p>
                      <a:pPr marL="179999" lvl="0" indent="-159424" algn="l" rtl="0">
                        <a:spcBef>
                          <a:spcPts val="0"/>
                        </a:spcBef>
                        <a:spcAft>
                          <a:spcPts val="0"/>
                        </a:spcAft>
                        <a:buSzPts val="1150"/>
                        <a:buFont typeface="Oswald"/>
                        <a:buChar char="●"/>
                      </a:pPr>
                      <a:r>
                        <a:rPr lang="ru" sz="1150" dirty="0" smtClean="0">
                          <a:solidFill>
                            <a:schemeClr val="tx1"/>
                          </a:solidFill>
                          <a:latin typeface="Oswald"/>
                          <a:ea typeface="Oswald"/>
                          <a:cs typeface="Oswald"/>
                          <a:sym typeface="Oswald"/>
                        </a:rPr>
                        <a:t>Лица в возрасте от 18 до 23 </a:t>
                      </a:r>
                      <a:r>
                        <a:rPr lang="ru" sz="1150" dirty="0">
                          <a:solidFill>
                            <a:schemeClr val="tx1"/>
                          </a:solidFill>
                          <a:latin typeface="Oswald"/>
                          <a:ea typeface="Oswald"/>
                          <a:cs typeface="Oswald"/>
                          <a:sym typeface="Oswald"/>
                        </a:rPr>
                        <a:t>лет, </a:t>
                      </a:r>
                      <a:r>
                        <a:rPr lang="ru" sz="1150" dirty="0" smtClean="0">
                          <a:solidFill>
                            <a:schemeClr val="tx1"/>
                          </a:solidFill>
                          <a:latin typeface="Oswald"/>
                          <a:ea typeface="Oswald"/>
                          <a:cs typeface="Oswald"/>
                          <a:sym typeface="Oswald"/>
                        </a:rPr>
                        <a:t>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15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a:t>
                      </a:r>
                      <a:r>
                        <a:rPr lang="ru" sz="1150" dirty="0" smtClean="0">
                          <a:latin typeface="Oswald"/>
                          <a:ea typeface="Oswald"/>
                          <a:cs typeface="Oswald"/>
                          <a:sym typeface="Oswald"/>
                        </a:rPr>
                        <a:t>родителя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val="10003"/>
                  </a:ext>
                </a:extLst>
              </a:tr>
              <a:tr h="37850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Граждане, имеющие низкий уровень дохода, малоимущие семьи</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webmg.ru/wp-content/uploads/2021/06/152-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8208974"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50725" y="2371940"/>
            <a:ext cx="184731" cy="307777"/>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131072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dirty="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smtClean="0">
                <a:solidFill>
                  <a:schemeClr val="tx1"/>
                </a:solidFill>
                <a:highlight>
                  <a:schemeClr val="lt2"/>
                </a:highlight>
                <a:latin typeface="Oswald"/>
                <a:ea typeface="Oswald"/>
                <a:cs typeface="Oswald"/>
                <a:sym typeface="Oswald"/>
              </a:rPr>
              <a:t>Размер выплаты: трехмесячная </a:t>
            </a:r>
            <a:r>
              <a:rPr lang="ru" sz="1300" dirty="0">
                <a:solidFill>
                  <a:schemeClr val="tx1"/>
                </a:solidFill>
                <a:highlight>
                  <a:schemeClr val="lt2"/>
                </a:highlight>
                <a:latin typeface="Oswald"/>
                <a:ea typeface="Oswald"/>
                <a:cs typeface="Oswald"/>
                <a:sym typeface="Oswald"/>
              </a:rPr>
              <a:t>государственная социальная стипендия без учета районного коэффициента</a:t>
            </a:r>
            <a:endParaRPr sz="1700" b="1"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Ежегодно</a:t>
            </a:r>
            <a:endParaRPr sz="13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Не позднее 30 дней с начала учебного года </a:t>
            </a:r>
            <a:endParaRPr sz="1100" dirty="0">
              <a:solidFill>
                <a:schemeClr val="tx1"/>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21" name="Google Shape;121;p1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graphicFrame>
        <p:nvGraphicFramePr>
          <p:cNvPr id="122" name="Google Shape;122;p18"/>
          <p:cNvGraphicFramePr/>
          <p:nvPr>
            <p:extLst>
              <p:ext uri="{D42A27DB-BD31-4B8C-83A1-F6EECF244321}">
                <p14:modId xmlns:p14="http://schemas.microsoft.com/office/powerpoint/2010/main" val="1343123110"/>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1014675">
                <a:tc>
                  <a:txBody>
                    <a:bodyPr/>
                    <a:lstStyle/>
                    <a:p>
                      <a:pPr marL="179999" lvl="0" indent="-162599" algn="l" rtl="0">
                        <a:spcBef>
                          <a:spcPts val="0"/>
                        </a:spcBef>
                        <a:spcAft>
                          <a:spcPts val="0"/>
                        </a:spcAft>
                        <a:buClr>
                          <a:schemeClr val="dk2"/>
                        </a:buClr>
                        <a:buSzPts val="1200"/>
                        <a:buFont typeface="Oswald"/>
                        <a:buChar char="●"/>
                      </a:pPr>
                      <a:r>
                        <a:rPr lang="ru" sz="1200" dirty="0" smtClean="0">
                          <a:solidFill>
                            <a:schemeClr val="tx1"/>
                          </a:solidFill>
                          <a:latin typeface="Oswald"/>
                          <a:ea typeface="Oswald"/>
                          <a:cs typeface="Oswald"/>
                          <a:sym typeface="Oswald"/>
                        </a:rPr>
                        <a:t>Лица </a:t>
                      </a:r>
                      <a:r>
                        <a:rPr lang="ru" sz="1200" dirty="0">
                          <a:solidFill>
                            <a:schemeClr val="tx1"/>
                          </a:solidFill>
                          <a:latin typeface="Oswald"/>
                          <a:ea typeface="Oswald"/>
                          <a:cs typeface="Oswald"/>
                          <a:sym typeface="Oswald"/>
                        </a:rPr>
                        <a:t>в возрасте </a:t>
                      </a:r>
                      <a:r>
                        <a:rPr lang="ru" sz="1200" dirty="0" smtClean="0">
                          <a:solidFill>
                            <a:schemeClr val="tx1"/>
                          </a:solidFill>
                          <a:latin typeface="Oswald"/>
                          <a:ea typeface="Oswald"/>
                          <a:cs typeface="Oswald"/>
                          <a:sym typeface="Oswald"/>
                        </a:rPr>
                        <a:t>от </a:t>
                      </a:r>
                      <a:r>
                        <a:rPr lang="ru" sz="1200" dirty="0">
                          <a:solidFill>
                            <a:schemeClr val="tx1"/>
                          </a:solidFill>
                          <a:latin typeface="Oswald"/>
                          <a:ea typeface="Oswald"/>
                          <a:cs typeface="Oswald"/>
                          <a:sym typeface="Oswald"/>
                        </a:rPr>
                        <a:t>18 </a:t>
                      </a:r>
                      <a:r>
                        <a:rPr lang="ru" sz="1200" dirty="0" smtClean="0">
                          <a:solidFill>
                            <a:schemeClr val="tx1"/>
                          </a:solidFill>
                          <a:latin typeface="Oswald"/>
                          <a:ea typeface="Oswald"/>
                          <a:cs typeface="Oswald"/>
                          <a:sym typeface="Oswald"/>
                        </a:rPr>
                        <a:t>лет до 23 лет, у которых в период их обучения по основным профессиональным</a:t>
                      </a:r>
                      <a:r>
                        <a:rPr lang="ru" sz="1200" baseline="0" dirty="0" smtClean="0">
                          <a:solidFill>
                            <a:schemeClr val="tx1"/>
                          </a:solidFill>
                          <a:latin typeface="Oswald"/>
                          <a:ea typeface="Oswald"/>
                          <a:cs typeface="Oswald"/>
                          <a:sym typeface="Oswald"/>
                        </a:rPr>
                        <a:t> образовательным программам и (или)</a:t>
                      </a:r>
                      <a:r>
                        <a:rPr lang="ru" sz="1200" dirty="0" smtClean="0">
                          <a:solidFill>
                            <a:schemeClr val="tx1"/>
                          </a:solidFill>
                          <a:latin typeface="Oswald"/>
                          <a:ea typeface="Oswald"/>
                          <a:cs typeface="Oswald"/>
                          <a:sym typeface="Oswald"/>
                        </a:rPr>
                        <a:t>  по программам</a:t>
                      </a:r>
                      <a:r>
                        <a:rPr lang="ru" sz="1200" baseline="0" dirty="0" smtClean="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26"/>
        <p:cNvGrpSpPr/>
        <p:nvPr/>
      </p:nvGrpSpPr>
      <p:grpSpPr>
        <a:xfrm>
          <a:off x="0" y="0"/>
          <a:ext cx="0" cy="0"/>
          <a:chOff x="0" y="0"/>
          <a:chExt cx="0" cy="0"/>
        </a:xfrm>
      </p:grpSpPr>
      <p:sp>
        <p:nvSpPr>
          <p:cNvPr id="127" name="Google Shape;127;p1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
        <p:nvSpPr>
          <p:cNvPr id="128" name="Google Shape;128;p19"/>
          <p:cNvSpPr/>
          <p:nvPr/>
        </p:nvSpPr>
        <p:spPr>
          <a:xfrm>
            <a:off x="545250" y="1270925"/>
            <a:ext cx="8053500" cy="3688500"/>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300" dirty="0" smtClean="0">
                <a:solidFill>
                  <a:schemeClr val="tx1"/>
                </a:solidFill>
                <a:latin typeface="Oswald"/>
                <a:ea typeface="Oswald"/>
                <a:cs typeface="Oswald"/>
                <a:sym typeface="Oswald"/>
              </a:rPr>
              <a:t>Постановление Правительства Свердловской области от </a:t>
            </a:r>
            <a:r>
              <a:rPr lang="ru" sz="1300" dirty="0">
                <a:solidFill>
                  <a:schemeClr val="tx1"/>
                </a:solidFill>
                <a:latin typeface="Oswald"/>
                <a:ea typeface="Oswald"/>
                <a:cs typeface="Oswald"/>
                <a:sym typeface="Oswald"/>
              </a:rPr>
              <a:t>05.07.2017 </a:t>
            </a:r>
            <a:r>
              <a:rPr lang="ru" sz="1300" dirty="0" smtClean="0">
                <a:solidFill>
                  <a:schemeClr val="tx1"/>
                </a:solidFill>
                <a:latin typeface="Oswald"/>
                <a:ea typeface="Oswald"/>
                <a:cs typeface="Oswald"/>
                <a:sym typeface="Oswald"/>
              </a:rPr>
              <a:t>№ 476-ПП “</a:t>
            </a:r>
            <a:r>
              <a:rPr lang="ru" sz="1300" dirty="0">
                <a:solidFill>
                  <a:schemeClr val="tx1"/>
                </a:solidFill>
                <a:latin typeface="Oswald"/>
                <a:ea typeface="Oswald"/>
                <a:cs typeface="Oswald"/>
                <a:sym typeface="Oswald"/>
              </a:rPr>
              <a:t>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Размер выплаты: 49 </a:t>
            </a:r>
            <a:r>
              <a:rPr lang="ru" sz="1300" dirty="0">
                <a:solidFill>
                  <a:schemeClr val="tx1"/>
                </a:solidFill>
                <a:latin typeface="Oswald"/>
                <a:ea typeface="Oswald"/>
                <a:cs typeface="Oswald"/>
                <a:sym typeface="Oswald"/>
              </a:rPr>
              <a:t>482,2 руб. (</a:t>
            </a:r>
            <a:r>
              <a:rPr lang="ru" sz="1300" dirty="0">
                <a:solidFill>
                  <a:schemeClr val="tx1"/>
                </a:solidFill>
                <a:highlight>
                  <a:schemeClr val="lt2"/>
                </a:highlight>
                <a:latin typeface="Oswald"/>
                <a:ea typeface="Oswald"/>
                <a:cs typeface="Oswald"/>
                <a:sym typeface="Oswald"/>
              </a:rPr>
              <a:t>по состоянию на 01.01.2022)</a:t>
            </a:r>
            <a:endParaRPr sz="1300" dirty="0">
              <a:solidFill>
                <a:schemeClr val="tx1"/>
              </a:solidFill>
              <a:highlight>
                <a:schemeClr val="lt2"/>
              </a:highlight>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0" algn="l" rtl="0">
              <a:spcBef>
                <a:spcPts val="1000"/>
              </a:spcBef>
              <a:spcAft>
                <a:spcPts val="0"/>
              </a:spcAft>
              <a:buNone/>
            </a:pPr>
            <a:endParaRPr sz="1300" dirty="0">
              <a:solidFill>
                <a:schemeClr val="tx1"/>
              </a:solidFill>
              <a:latin typeface="Oswald"/>
              <a:ea typeface="Oswald"/>
              <a:cs typeface="Oswald"/>
              <a:sym typeface="Oswald"/>
            </a:endParaRPr>
          </a:p>
          <a:p>
            <a:pPr marL="457200" marR="0" lvl="0" indent="0" algn="ctr" rtl="0">
              <a:spcBef>
                <a:spcPts val="1000"/>
              </a:spcBef>
              <a:spcAft>
                <a:spcPts val="0"/>
              </a:spcAft>
              <a:buNone/>
            </a:pPr>
            <a:endParaRPr b="1" dirty="0">
              <a:solidFill>
                <a:srgbClr val="FF0000"/>
              </a:solidFill>
              <a:latin typeface="Oswald"/>
              <a:ea typeface="Oswald"/>
              <a:cs typeface="Oswald"/>
              <a:sym typeface="Oswald"/>
            </a:endParaRPr>
          </a:p>
        </p:txBody>
      </p:sp>
      <p:sp>
        <p:nvSpPr>
          <p:cNvPr id="129" name="Google Shape;129;p1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33"/>
        <p:cNvGrpSpPr/>
        <p:nvPr/>
      </p:nvGrpSpPr>
      <p:grpSpPr>
        <a:xfrm>
          <a:off x="0" y="0"/>
          <a:ext cx="0" cy="0"/>
          <a:chOff x="0" y="0"/>
          <a:chExt cx="0" cy="0"/>
        </a:xfrm>
      </p:grpSpPr>
      <p:sp>
        <p:nvSpPr>
          <p:cNvPr id="134" name="Google Shape;134;p2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35" name="Google Shape;135;p20"/>
          <p:cNvGraphicFramePr/>
          <p:nvPr>
            <p:extLst>
              <p:ext uri="{D42A27DB-BD31-4B8C-83A1-F6EECF244321}">
                <p14:modId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ru-RU" sz="1200" b="1" dirty="0" smtClean="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smtClean="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smtClean="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
        <p:nvSpPr>
          <p:cNvPr id="136" name="Google Shape;136;p2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a:t>
            </a:r>
            <a:r>
              <a:rPr lang="ru" b="1" dirty="0" smtClean="0">
                <a:solidFill>
                  <a:schemeClr val="tx1"/>
                </a:solidFill>
                <a:latin typeface="Oswald"/>
                <a:ea typeface="Oswald"/>
                <a:cs typeface="Oswald"/>
                <a:sym typeface="Oswald"/>
              </a:rPr>
              <a:t>основания</a:t>
            </a:r>
            <a:endParaRPr b="1" dirty="0">
              <a:solidFill>
                <a:schemeClr val="tx1"/>
              </a:solidFill>
              <a:latin typeface="Oswald"/>
              <a:ea typeface="Oswald"/>
              <a:cs typeface="Oswald"/>
              <a:sym typeface="Oswald"/>
            </a:endParaRPr>
          </a:p>
          <a:p>
            <a:pPr lvl="0" algn="ctr"/>
            <a:endParaRPr lang="ru-RU"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a:t>
            </a:r>
            <a:r>
              <a:rPr lang="ru-RU" sz="1300" dirty="0" smtClean="0">
                <a:solidFill>
                  <a:schemeClr val="tx1"/>
                </a:solidFill>
                <a:latin typeface="Oswald"/>
                <a:ea typeface="Oswald"/>
                <a:cs typeface="Oswald"/>
                <a:sym typeface="Oswald"/>
              </a:rPr>
              <a:t>Правительства </a:t>
            </a:r>
            <a:r>
              <a:rPr lang="ru-RU" sz="1300" dirty="0">
                <a:solidFill>
                  <a:schemeClr val="tx1"/>
                </a:solidFill>
                <a:latin typeface="Oswald"/>
                <a:ea typeface="Oswald"/>
                <a:cs typeface="Oswald"/>
                <a:sym typeface="Oswald"/>
              </a:rPr>
              <a:t>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smtClean="0">
                <a:solidFill>
                  <a:schemeClr val="tx1"/>
                </a:solidFill>
                <a:latin typeface="Oswald"/>
                <a:ea typeface="Oswald"/>
                <a:cs typeface="Oswald"/>
                <a:sym typeface="Oswald"/>
              </a:rPr>
              <a:t>Размер выплаты: 1 </a:t>
            </a:r>
            <a:r>
              <a:rPr lang="ru" sz="1300" dirty="0">
                <a:solidFill>
                  <a:schemeClr val="tx1"/>
                </a:solidFill>
                <a:latin typeface="Oswald"/>
                <a:ea typeface="Oswald"/>
                <a:cs typeface="Oswald"/>
                <a:sym typeface="Oswald"/>
              </a:rPr>
              <a:t>216,7 руб. (по состоянию на 01.01.2022).</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ЕДИНОВРЕМЕННОЕ ДЕНЕЖНОЕ ПОСОБИЕ ВЫПУСКНИКАМ</a:t>
            </a:r>
            <a:endParaRPr sz="1200" dirty="0">
              <a:solidFill>
                <a:srgbClr val="000000"/>
              </a:solidFill>
              <a:latin typeface="Montserrat"/>
              <a:ea typeface="Montserrat"/>
              <a:cs typeface="Montserrat"/>
              <a:sym typeface="Montserra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5947</TotalTime>
  <Words>6336</Words>
  <Application>Microsoft Office PowerPoint</Application>
  <PresentationFormat>Экран (16:9)</PresentationFormat>
  <Paragraphs>564</Paragraphs>
  <Slides>40</Slides>
  <Notes>38</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40</vt:i4>
      </vt:variant>
    </vt:vector>
  </HeadingPairs>
  <TitlesOfParts>
    <vt:vector size="47" baseType="lpstr">
      <vt:lpstr>Trebuchet MS</vt:lpstr>
      <vt:lpstr>Wingdings 3</vt:lpstr>
      <vt:lpstr>Arial</vt:lpstr>
      <vt:lpstr>Oswald</vt:lpstr>
      <vt:lpstr>Montserrat</vt:lpstr>
      <vt:lpstr>Twentieth Century</vt:lpstr>
      <vt:lpstr>Аспект</vt:lpstr>
      <vt:lpstr>Единая государственная информационная система социального обеспечения (ЕГИССО)</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ВЫПЛАТА МАТЕРИАЛЬНОЙ ПОМОЩИ СТУДЕНТАМ И СЛУШАТЕЛЯМ, ОСВАИВАЮЩИМ ПРОГРАММЫ ПРОФЕССИОНАЛЬНОГО ОБУЧЕНИЯ</vt:lpstr>
      <vt:lpstr>ВЫПЛАТА ПОСОБИЯ НА ПРИОБРЕТЕНИЕ УЧЕБНОЙ ЛИТЕРАТУРЫ И ПИСЬМЕННЫХ ПРИНАДЛЕЖНОСТЕЙ</vt:lpstr>
      <vt:lpstr>ВЫПЛАТА ПОСОБИЯ НА ПРИОБРЕТЕНИЕ УЧЕБНОЙ ЛИТЕРАТУРЫ И ПИСЬМЕННЫХ ПРИНАДЛЕЖНОСТЕЙ</vt:lpstr>
      <vt:lpstr>ДЕНЕЖНАЯ КОМПЕНСАЦИЯ НА ПРИОБРЕТЕНИЕ КОМПЛЕКТА ОДЕЖДЫ, ОБУВИ, МЯГКОГО ИНВЕНТАРЯ ДЛЯ ВЫПУСКНИКОВ</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ВЫПЛАТА ГОСУДАРСТВЕННОЙ СОЦИАЛЬНОЙ СТИПЕНДИИ</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ОБЕСПЕЧЕНИЕ БЕСПЛАТНЫМ ПРОЕЗДОМ ОДИН РАЗ В ГОД К МЕСТУ ЖИТЕЛЬСТВА И ОБРАТНО К МЕСТУ УЧЕБЫ (ВЫДАЧА БИЛЕТОВ)</vt:lpstr>
      <vt:lpstr>ОБЕСПЕЧЕНИЕ БЕСПЛАТНЫМ ПРОЕЗДОМ ОДИН РАЗ В ГОД К МЕСТУ ЖИТЕЛЬСТВА И ОБРАТНО К МЕСТУ УЧЕБЫ (ВЫДАЧА БИЛЕТОВ)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vt:lpstr>
      <vt:lpstr>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(за исключением обучающихся, находящихся на полном государственном обеспечении)</vt:lpstr>
      <vt:lpstr>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 </vt:lpstr>
      <vt:lpstr>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vt:lpstr>
      <vt:lpstr>ДЕНЕЖНАЯ КОМПЕНСАЦИЯ НА ПРИОБРЕТЕНИЕ КОМПЛЕКТА ОДЕЖДЫ, ОБУВИ, МЯГКОГО ИНВЕНТАРЯ</vt:lpstr>
      <vt:lpstr>ДЕНЕЖНАЯ КОМПЕНСАЦИЯ НА ПРИОБРЕТЕНИЕ КОМПЛЕКТА ОДЕЖДЫ, ОБУВИ, МЯГКОГО ИНВЕНТАРЯ</vt:lpstr>
      <vt:lpstr>Компенсация затрат родителям на получение обучающимися общего образования в форме семейного образования</vt:lpstr>
      <vt:lpstr>Компенсация затрат родителям на получение обучающимися общего образования в форме семейного образования</vt:lpstr>
      <vt:lpstr>Меры назначаемые в натуральной форме</vt:lpstr>
      <vt:lpstr>ПРЕДОСТАВЛЕНИЕ БЕСПЛАТНОГО ПИТАНИЯ</vt:lpstr>
      <vt:lpstr>ПРЕДОСТАВЛЕНИЕ БЕСПЛАТНОГО ПИТАНИЯ</vt:lpstr>
      <vt:lpstr>ОБЕСПЕЧЕНИЕ БЕСПЛАТНЫМ ПРОЕЗДОМ НА ГОРОДСКОМ, ПРИГОРОДНОМ ТРАНСПОРТЕ, В СЕЛЬСКОЙ МЕСТНОСТИ НА ВНУТРИРАЙОННОМ ТРАНСПОРТЕ (КРОМЕ ТАКСИ)</vt:lpstr>
      <vt:lpstr>ОБЕСПЕЧЕНИЕ БЕСПЛАТНЫМ ПРОЕЗДОМ НА ГОРОДСКОМ, ПРИГОРОДНОМ ТРАНСПОРТЕ, В СЕЛЬСКОЙ МЕСТНОСТИ НА ВНУТРИРАЙОННОМ ТРАНСПОРТЕ (КРОМЕ ТАКСИ)</vt:lpstr>
      <vt:lpstr>ОБЕСПЕЧЕНИЕ ОТДЫХА И ОЗДОРОВЛЕНИЯ ДЕТЕЙ ЗА СЧЕТ БЮДЖЕТА</vt:lpstr>
      <vt:lpstr>ОБЕСПЕЧЕНИЕ ОТДЫХА И ОЗДОРОВЛЕНИЯ ДЕТЕЙ ЗА СЧЕТ БЮДЖЕТА</vt:lpstr>
      <vt:lpstr> Государственное обеспечение одеждой, обувью, мягким инвентарем </vt:lpstr>
      <vt:lpstr>Государственное обеспечение одеждой, обувью, мягким инвентарем</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ZKS_User</cp:lastModifiedBy>
  <cp:revision>105</cp:revision>
  <dcterms:modified xsi:type="dcterms:W3CDTF">2022-09-15T06:09:22Z</dcterms:modified>
</cp:coreProperties>
</file>